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  <p:sldId id="546" r:id="rId292"/>
    <p:sldId id="547" r:id="rId293"/>
    <p:sldId id="548" r:id="rId294"/>
    <p:sldId id="549" r:id="rId295"/>
    <p:sldId id="550" r:id="rId296"/>
    <p:sldId id="551" r:id="rId297"/>
    <p:sldId id="552" r:id="rId298"/>
    <p:sldId id="553" r:id="rId299"/>
    <p:sldId id="554" r:id="rId300"/>
    <p:sldId id="555" r:id="rId301"/>
    <p:sldId id="556" r:id="rId302"/>
    <p:sldId id="557" r:id="rId303"/>
    <p:sldId id="558" r:id="rId304"/>
    <p:sldId id="559" r:id="rId305"/>
    <p:sldId id="560" r:id="rId306"/>
    <p:sldId id="561" r:id="rId307"/>
    <p:sldId id="562" r:id="rId308"/>
    <p:sldId id="563" r:id="rId309"/>
    <p:sldId id="564" r:id="rId310"/>
    <p:sldId id="565" r:id="rId311"/>
    <p:sldId id="566" r:id="rId312"/>
    <p:sldId id="567" r:id="rId313"/>
    <p:sldId id="568" r:id="rId314"/>
    <p:sldId id="569" r:id="rId315"/>
    <p:sldId id="570" r:id="rId316"/>
    <p:sldId id="571" r:id="rId317"/>
    <p:sldId id="572" r:id="rId318"/>
    <p:sldId id="573" r:id="rId319"/>
    <p:sldId id="574" r:id="rId320"/>
    <p:sldId id="575" r:id="rId321"/>
    <p:sldId id="576" r:id="rId322"/>
    <p:sldId id="578" r:id="rId323"/>
    <p:sldId id="579" r:id="rId324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70" d="100"/>
          <a:sy n="170" d="100"/>
        </p:scale>
        <p:origin x="115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viewProps" Target="viewProps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theme" Target="theme/theme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tableStyles" Target="tableStyle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presProps" Target="presProps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‹#›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‹#›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‹#›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‹#›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‹#›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43916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191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35839" y="144691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74447"/>
                </a:moveTo>
                <a:lnTo>
                  <a:pt x="0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38366" y="21661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258" y="0"/>
                </a:lnTo>
              </a:path>
            </a:pathLst>
          </a:custGeom>
          <a:ln w="50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0505" y="138430"/>
            <a:ext cx="4149090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0505" y="795972"/>
            <a:ext cx="4149090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194314" y="3344092"/>
            <a:ext cx="350520" cy="119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‹#›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323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paul.vesey@tus.i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2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jp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9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3.jp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5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6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jp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8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9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1.jp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3.jp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5.jp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6.jp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7.jp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jp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9.jp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0.jp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1.jp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2.jp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jp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5.jp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6.jp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7.jp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8.jp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9.jp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jp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1.jp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2.jp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3.jp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5.jp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6.jp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7.jp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8.jp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9.jp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0.jp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1.jp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2.jp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4.jp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5.jp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6.jp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7.jp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8.jp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9.jp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0.jp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1.jp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2.jp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5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7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9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0.jp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2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4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5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6.jp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7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9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0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0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1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3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4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5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6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7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9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0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1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3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4.jp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5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7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9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0.jp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1.jp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3.jp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4.jp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5.jp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6.jp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7.jp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8.jp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9.jp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0.jp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2.jp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3.jp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3.jp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4.jp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5.jp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6.jp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7.jp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8.jp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9.jp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1.jp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2.jp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3.jp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4.jp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5.jp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6.jp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7.jp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8.jp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9.jp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1.jp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2.jp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3.jp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4.jp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5.jp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6.jp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7.jp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8.jp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9.jp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1.jp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2.jp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3.jp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4.jp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5.jp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6.jp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7.jp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8.jp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9.jp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1.jp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2.jp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3.jp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4.jp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slide" Target="slide21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5.jp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slide" Target="slide2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slide" Target="slide2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6.jp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slide" Target="slide2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7.jp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slide" Target="slide2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8.jp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slide" Target="slide2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slide" Target="slide2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0.jp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slide" Target="slide2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1.jp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slide" Target="slide2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2.jp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slide" Target="slide2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3.jp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slide" Target="slide2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4.jp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slide" Target="slide2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5.jpg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slide" Target="slide2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6.jp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slide" Target="slide2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7.jp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slide" Target="slide2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8.jpg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slide" Target="slide2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slide" Target="slide2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0.jp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slide" Target="slide2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1.jpg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slide" Target="slide2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2.jp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3.jp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4.jp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5.jp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6.jp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7.jpg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8.jp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9.jp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0.jpg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1.jp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2.jp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3.jp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g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4.jp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5.jp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6.jp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8.jp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9.jp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slide" Target="slide28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223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Time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Management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9994" y="1029627"/>
            <a:ext cx="3888104" cy="3727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53340" rIns="0" bIns="0" rtlCol="0">
            <a:spAutoFit/>
          </a:bodyPr>
          <a:lstStyle/>
          <a:p>
            <a:pPr marL="875665">
              <a:lnSpc>
                <a:spcPct val="100000"/>
              </a:lnSpc>
              <a:spcBef>
                <a:spcPts val="42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69187" y="1602002"/>
            <a:ext cx="2070100" cy="1044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Paul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Vesey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Arial"/>
              <a:cs typeface="Arial"/>
            </a:endParaRPr>
          </a:p>
          <a:p>
            <a:pPr marL="27940" algn="ctr">
              <a:lnSpc>
                <a:spcPct val="100000"/>
              </a:lnSpc>
            </a:pPr>
            <a:r>
              <a:rPr sz="800" spc="-10" dirty="0">
                <a:latin typeface="Arial"/>
                <a:cs typeface="Arial"/>
              </a:rPr>
              <a:t>Technological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University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of the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Shannon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sz="800" i="1" spc="-10" dirty="0">
                <a:latin typeface="Arial"/>
                <a:cs typeface="Arial"/>
                <a:hlinkClick r:id="rId4"/>
              </a:rPr>
              <a:t>paul.vesey@tus.ie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100" spc="-30" dirty="0">
                <a:latin typeface="Arial"/>
                <a:cs typeface="Arial"/>
              </a:rPr>
              <a:t>Yangtze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University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Nov/Dec</a:t>
            </a:r>
            <a:r>
              <a:rPr sz="1100" spc="-20" dirty="0">
                <a:latin typeface="Arial"/>
                <a:cs typeface="Arial"/>
              </a:rPr>
              <a:t> 2022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524098" cy="26381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1949996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100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146243" cy="257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101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146243" cy="257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102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2279995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103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134993" cy="257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104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2669994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105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479993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106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389993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107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389993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108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249" y="623806"/>
            <a:ext cx="3423743" cy="257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109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528035" cy="25790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578806"/>
            <a:ext cx="3476243" cy="2594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110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586306"/>
            <a:ext cx="3389993" cy="25874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111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586306"/>
            <a:ext cx="3476243" cy="25874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112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590056"/>
            <a:ext cx="3389993" cy="2583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113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479993" cy="257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114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389993" cy="257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115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590056"/>
            <a:ext cx="3389993" cy="2583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116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590056"/>
            <a:ext cx="3389993" cy="2613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117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479993" cy="257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118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397493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119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9058" y="550164"/>
            <a:ext cx="3476847" cy="26617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479993" cy="257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120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419993" cy="257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121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389993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122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389993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123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389993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124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389993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125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389993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126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389993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127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249" y="623806"/>
            <a:ext cx="3513742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128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249" y="623806"/>
            <a:ext cx="3513742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129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Basic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Scheduling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5650" y="1725904"/>
            <a:ext cx="3996690" cy="231140"/>
          </a:xfrm>
          <a:custGeom>
            <a:avLst/>
            <a:gdLst/>
            <a:ahLst/>
            <a:cxnLst/>
            <a:rect l="l" t="t" r="r" b="b"/>
            <a:pathLst>
              <a:path w="3996690" h="231139">
                <a:moveTo>
                  <a:pt x="0" y="230797"/>
                </a:moveTo>
                <a:lnTo>
                  <a:pt x="3996690" y="230797"/>
                </a:lnTo>
                <a:lnTo>
                  <a:pt x="3996690" y="0"/>
                </a:lnTo>
                <a:lnTo>
                  <a:pt x="0" y="0"/>
                </a:lnTo>
                <a:lnTo>
                  <a:pt x="0" y="230797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5650" y="1727783"/>
            <a:ext cx="39966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11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5650" y="1956701"/>
            <a:ext cx="3996690" cy="54610"/>
          </a:xfrm>
          <a:custGeom>
            <a:avLst/>
            <a:gdLst/>
            <a:ahLst/>
            <a:cxnLst/>
            <a:rect l="l" t="t" r="r" b="b"/>
            <a:pathLst>
              <a:path w="3996690" h="54610">
                <a:moveTo>
                  <a:pt x="3996690" y="0"/>
                </a:moveTo>
                <a:lnTo>
                  <a:pt x="0" y="0"/>
                </a:lnTo>
                <a:lnTo>
                  <a:pt x="0" y="54343"/>
                </a:lnTo>
                <a:lnTo>
                  <a:pt x="3996690" y="54343"/>
                </a:lnTo>
                <a:lnTo>
                  <a:pt x="3996690" y="0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578806"/>
            <a:ext cx="3476243" cy="2594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130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389993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131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389993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132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479993" cy="257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133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389993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134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623806"/>
            <a:ext cx="3547492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135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249" y="623806"/>
            <a:ext cx="3431243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136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99" y="683806"/>
            <a:ext cx="3149993" cy="230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137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249" y="623806"/>
            <a:ext cx="3431243" cy="233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138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99" y="683806"/>
            <a:ext cx="3089993" cy="233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139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244532" cy="24885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683806"/>
            <a:ext cx="3599992" cy="209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140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683806"/>
            <a:ext cx="3599992" cy="25274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141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683806"/>
            <a:ext cx="3599992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142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99" y="683806"/>
            <a:ext cx="3149993" cy="239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143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33806"/>
            <a:ext cx="3599992" cy="257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144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33806"/>
            <a:ext cx="3599992" cy="260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145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33806"/>
            <a:ext cx="3599992" cy="26062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146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33806"/>
            <a:ext cx="3599992" cy="230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147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249" y="683806"/>
            <a:ext cx="3513742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148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11624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149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307533" cy="12600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99" y="683806"/>
            <a:ext cx="3119993" cy="218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150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33806"/>
            <a:ext cx="344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151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99" y="683806"/>
            <a:ext cx="3352493" cy="25162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152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99" y="683806"/>
            <a:ext cx="3352493" cy="25162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153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99" y="683806"/>
            <a:ext cx="3029993" cy="206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154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99" y="683806"/>
            <a:ext cx="3356243" cy="245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155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99" y="563806"/>
            <a:ext cx="3149993" cy="242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156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Scheduling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157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5650" y="1644878"/>
            <a:ext cx="3996690" cy="231140"/>
          </a:xfrm>
          <a:prstGeom prst="rect">
            <a:avLst/>
          </a:prstGeom>
          <a:solidFill>
            <a:srgbClr val="262685"/>
          </a:solidFill>
        </p:spPr>
        <p:txBody>
          <a:bodyPr vert="horz" wrap="square" lIns="0" tIns="13335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5650" y="1875675"/>
            <a:ext cx="3996690" cy="257175"/>
          </a:xfrm>
          <a:prstGeom prst="rect">
            <a:avLst/>
          </a:prstGeom>
          <a:solidFill>
            <a:srgbClr val="E9E9F2"/>
          </a:solidFill>
        </p:spPr>
        <p:txBody>
          <a:bodyPr vert="horz" wrap="square" lIns="0" tIns="32384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254"/>
              </a:spcBef>
            </a:pPr>
            <a:r>
              <a:rPr sz="1100" dirty="0">
                <a:latin typeface="Arial"/>
                <a:cs typeface="Arial"/>
              </a:rPr>
              <a:t>Precedence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Diagrams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–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More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Detailed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3998" y="683806"/>
            <a:ext cx="2249995" cy="230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158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999" y="1283804"/>
            <a:ext cx="1754996" cy="194999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159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528035" cy="25830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536242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160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1769996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161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3566242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162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1979996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163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2129995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164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2189995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165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2669994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166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2669994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167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320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168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341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169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995" y="558039"/>
            <a:ext cx="3681599" cy="270902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341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170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0056"/>
            <a:ext cx="3389993" cy="2643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171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0056"/>
            <a:ext cx="3389993" cy="2643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172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0056"/>
            <a:ext cx="3389993" cy="2643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173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8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174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8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175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0056"/>
            <a:ext cx="3389993" cy="2643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176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0056"/>
            <a:ext cx="3536242" cy="2643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177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8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178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8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179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995" y="558039"/>
            <a:ext cx="3528035" cy="25200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0056"/>
            <a:ext cx="3389993" cy="2643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180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8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181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0056"/>
            <a:ext cx="3389993" cy="2643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182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8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183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8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184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8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185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9374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186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9374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187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8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188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8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189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995" y="558039"/>
            <a:ext cx="3528035" cy="25830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8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190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536242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191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536242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192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8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193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8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194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536242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195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8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196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539992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197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8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198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8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199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Basic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Scheduling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5650" y="1735709"/>
            <a:ext cx="3996690" cy="206375"/>
          </a:xfrm>
          <a:custGeom>
            <a:avLst/>
            <a:gdLst/>
            <a:ahLst/>
            <a:cxnLst/>
            <a:rect l="l" t="t" r="r" b="b"/>
            <a:pathLst>
              <a:path w="3996690" h="206375">
                <a:moveTo>
                  <a:pt x="0" y="206273"/>
                </a:moveTo>
                <a:lnTo>
                  <a:pt x="3996690" y="206273"/>
                </a:lnTo>
                <a:lnTo>
                  <a:pt x="3996690" y="0"/>
                </a:lnTo>
                <a:lnTo>
                  <a:pt x="0" y="0"/>
                </a:lnTo>
                <a:lnTo>
                  <a:pt x="0" y="206273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5650" y="1739886"/>
            <a:ext cx="39966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Gantt</a:t>
            </a:r>
            <a:r>
              <a:rPr sz="1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5650" y="1941982"/>
            <a:ext cx="3996690" cy="54610"/>
          </a:xfrm>
          <a:custGeom>
            <a:avLst/>
            <a:gdLst/>
            <a:ahLst/>
            <a:cxnLst/>
            <a:rect l="l" t="t" r="r" b="b"/>
            <a:pathLst>
              <a:path w="3996690" h="54610">
                <a:moveTo>
                  <a:pt x="3996690" y="0"/>
                </a:moveTo>
                <a:lnTo>
                  <a:pt x="0" y="0"/>
                </a:lnTo>
                <a:lnTo>
                  <a:pt x="0" y="54343"/>
                </a:lnTo>
                <a:lnTo>
                  <a:pt x="3996690" y="54343"/>
                </a:lnTo>
                <a:lnTo>
                  <a:pt x="3996690" y="0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524098" cy="25790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8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200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536242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201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8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202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8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203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8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204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8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205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3806"/>
            <a:ext cx="338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206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341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207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341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208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86306"/>
            <a:ext cx="3423743" cy="26474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209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719478"/>
            <a:ext cx="3528035" cy="25160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Scheduling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5650" y="1736001"/>
            <a:ext cx="3996690" cy="205740"/>
          </a:xfrm>
          <a:custGeom>
            <a:avLst/>
            <a:gdLst/>
            <a:ahLst/>
            <a:cxnLst/>
            <a:rect l="l" t="t" r="r" b="b"/>
            <a:pathLst>
              <a:path w="3996690" h="205739">
                <a:moveTo>
                  <a:pt x="0" y="205574"/>
                </a:moveTo>
                <a:lnTo>
                  <a:pt x="3996690" y="205574"/>
                </a:lnTo>
                <a:lnTo>
                  <a:pt x="3996690" y="0"/>
                </a:lnTo>
                <a:lnTo>
                  <a:pt x="0" y="0"/>
                </a:lnTo>
                <a:lnTo>
                  <a:pt x="0" y="205574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5650" y="1740152"/>
            <a:ext cx="39966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Balance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5650" y="1941576"/>
            <a:ext cx="3996690" cy="54610"/>
          </a:xfrm>
          <a:custGeom>
            <a:avLst/>
            <a:gdLst/>
            <a:ahLst/>
            <a:cxnLst/>
            <a:rect l="l" t="t" r="r" b="b"/>
            <a:pathLst>
              <a:path w="3996690" h="54610">
                <a:moveTo>
                  <a:pt x="3996690" y="0"/>
                </a:moveTo>
                <a:lnTo>
                  <a:pt x="0" y="0"/>
                </a:lnTo>
                <a:lnTo>
                  <a:pt x="0" y="54343"/>
                </a:lnTo>
                <a:lnTo>
                  <a:pt x="3996690" y="54343"/>
                </a:lnTo>
                <a:lnTo>
                  <a:pt x="3996690" y="0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210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99" y="683806"/>
            <a:ext cx="3348743" cy="25124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211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3562492" cy="260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212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3539992" cy="260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213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3509992" cy="260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214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3569992" cy="260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215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3329993" cy="260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216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3329993" cy="260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217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3569992" cy="260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218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3569992" cy="260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219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402034" cy="25515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3209993" cy="260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220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3179993" cy="260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221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93806"/>
            <a:ext cx="3179993" cy="260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222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998" y="683806"/>
            <a:ext cx="2939994" cy="242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223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83806"/>
            <a:ext cx="3509992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224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593806"/>
            <a:ext cx="3509992" cy="260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225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533806"/>
            <a:ext cx="3449993" cy="260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226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533806"/>
            <a:ext cx="3442493" cy="266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227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533806"/>
            <a:ext cx="3569992" cy="266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228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533806"/>
            <a:ext cx="3498743" cy="266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229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21039"/>
            <a:ext cx="3402034" cy="24255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533806"/>
            <a:ext cx="3446243" cy="266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230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533806"/>
            <a:ext cx="3419993" cy="266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231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533806"/>
            <a:ext cx="3506242" cy="266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232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533806"/>
            <a:ext cx="3442493" cy="26062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233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533806"/>
            <a:ext cx="3449993" cy="266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234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83806"/>
            <a:ext cx="3509992" cy="245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235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563806"/>
            <a:ext cx="347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236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563806"/>
            <a:ext cx="344999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237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99" y="683806"/>
            <a:ext cx="3359993" cy="25162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238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35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239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4001" y="652540"/>
            <a:ext cx="2488525" cy="220502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44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240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44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241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44624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242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359993" cy="212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243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35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244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359993" cy="209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245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35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246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449993" cy="245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247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44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248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44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249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995" y="558039"/>
            <a:ext cx="3433534" cy="211052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359993" cy="227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250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359993" cy="224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251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44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252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44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253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449993" cy="245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254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44624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255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44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256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44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257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449993" cy="245624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258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359993" cy="227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259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995" y="558039"/>
            <a:ext cx="3685537" cy="267752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44624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260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35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261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446243" cy="245624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262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35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263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Line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of</a:t>
            </a:r>
            <a:r>
              <a:rPr sz="600" spc="-15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Balance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3449993" cy="248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264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Time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Chainage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Scheduling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5650" y="1724660"/>
            <a:ext cx="3996690" cy="234315"/>
          </a:xfrm>
          <a:custGeom>
            <a:avLst/>
            <a:gdLst/>
            <a:ahLst/>
            <a:cxnLst/>
            <a:rect l="l" t="t" r="r" b="b"/>
            <a:pathLst>
              <a:path w="3996690" h="234314">
                <a:moveTo>
                  <a:pt x="0" y="233908"/>
                </a:moveTo>
                <a:lnTo>
                  <a:pt x="3996690" y="233908"/>
                </a:lnTo>
                <a:lnTo>
                  <a:pt x="3996690" y="0"/>
                </a:lnTo>
                <a:lnTo>
                  <a:pt x="0" y="0"/>
                </a:lnTo>
                <a:lnTo>
                  <a:pt x="0" y="233908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5650" y="1728824"/>
            <a:ext cx="39966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Arial"/>
                <a:cs typeface="Arial"/>
              </a:rPr>
              <a:t>Chainage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5650" y="1958568"/>
            <a:ext cx="3996690" cy="54610"/>
          </a:xfrm>
          <a:custGeom>
            <a:avLst/>
            <a:gdLst/>
            <a:ahLst/>
            <a:cxnLst/>
            <a:rect l="l" t="t" r="r" b="b"/>
            <a:pathLst>
              <a:path w="3996690" h="54610">
                <a:moveTo>
                  <a:pt x="3996690" y="0"/>
                </a:moveTo>
                <a:lnTo>
                  <a:pt x="0" y="0"/>
                </a:lnTo>
                <a:lnTo>
                  <a:pt x="0" y="54343"/>
                </a:lnTo>
                <a:lnTo>
                  <a:pt x="3996690" y="54343"/>
                </a:lnTo>
                <a:lnTo>
                  <a:pt x="3996690" y="0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265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Time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Chainage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99" y="683806"/>
            <a:ext cx="3356243" cy="25162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266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Time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Chainage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99" y="683806"/>
            <a:ext cx="3359993" cy="25162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267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Time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Chainage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99" y="953805"/>
            <a:ext cx="3352493" cy="218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268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Time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Chainage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86306"/>
            <a:ext cx="3539992" cy="26174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269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995" y="558039"/>
            <a:ext cx="3496535" cy="25515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Time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Chainage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99" y="683806"/>
            <a:ext cx="3352493" cy="245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270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Time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Chainage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99" y="593806"/>
            <a:ext cx="3352493" cy="260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271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Time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Chainage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86306"/>
            <a:ext cx="3539992" cy="26174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272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Time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Chainage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99" y="593806"/>
            <a:ext cx="3359993" cy="260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273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Time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Chainage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86306"/>
            <a:ext cx="3449993" cy="26174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274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Time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Chainage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90056"/>
            <a:ext cx="3532492" cy="2613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275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Time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Chainage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86306"/>
            <a:ext cx="3539992" cy="26174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276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Time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Chainage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3998" y="563806"/>
            <a:ext cx="2969994" cy="248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277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Time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Chainage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86306"/>
            <a:ext cx="3536242" cy="26174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278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Time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Chainage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99" y="586306"/>
            <a:ext cx="3539992" cy="26174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279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995" y="558039"/>
            <a:ext cx="3685537" cy="267358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Time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Chainage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99" y="683806"/>
            <a:ext cx="2819994" cy="248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280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Time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Chainage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533806"/>
            <a:ext cx="3502492" cy="269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281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Time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Chainage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998" y="683806"/>
            <a:ext cx="320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282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63" y="110243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363" y="131246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363" y="152250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363" y="173253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5363" y="194256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215259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5363" y="274474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7294" y="979866"/>
            <a:ext cx="3718560" cy="20504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2211705">
              <a:lnSpc>
                <a:spcPct val="125299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Define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Activities </a:t>
            </a:r>
            <a:r>
              <a:rPr sz="1100" dirty="0">
                <a:latin typeface="Arial"/>
                <a:cs typeface="Arial"/>
              </a:rPr>
              <a:t>Sequence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Activities</a:t>
            </a:r>
            <a:endParaRPr sz="1100">
              <a:latin typeface="Arial"/>
              <a:cs typeface="Arial"/>
            </a:endParaRPr>
          </a:p>
          <a:p>
            <a:pPr marL="289560" marR="1703705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Estimate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Activity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Resources </a:t>
            </a:r>
            <a:r>
              <a:rPr sz="1100" dirty="0">
                <a:latin typeface="Arial"/>
                <a:cs typeface="Arial"/>
              </a:rPr>
              <a:t>Estimate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Activity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Durations Develop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Schedule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Control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Schedule</a:t>
            </a:r>
            <a:endParaRPr sz="1100">
              <a:latin typeface="Arial"/>
              <a:cs typeface="Arial"/>
            </a:endParaRPr>
          </a:p>
          <a:p>
            <a:pPr marL="12700" marR="304800">
              <a:lnSpc>
                <a:spcPct val="102699"/>
              </a:lnSpc>
              <a:spcBef>
                <a:spcPts val="295"/>
              </a:spcBef>
            </a:pPr>
            <a:r>
              <a:rPr sz="1100" dirty="0">
                <a:latin typeface="Arial"/>
                <a:cs typeface="Arial"/>
              </a:rPr>
              <a:t>We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already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covered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some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material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Time </a:t>
            </a:r>
            <a:r>
              <a:rPr sz="1100" dirty="0">
                <a:latin typeface="Arial"/>
                <a:cs typeface="Arial"/>
              </a:rPr>
              <a:t>Management,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namely: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Gantt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Charts,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Network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Diagrams,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Line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Balance,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Time </a:t>
            </a:r>
            <a:r>
              <a:rPr sz="1100" dirty="0">
                <a:latin typeface="Arial"/>
                <a:cs typeface="Arial"/>
              </a:rPr>
              <a:t>Chainage,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PERT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283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Activities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0890" y="1317374"/>
            <a:ext cx="3548593" cy="112366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7294" y="2575749"/>
            <a:ext cx="2204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Part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Planning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284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Activities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63" y="117905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4395" y="1100263"/>
            <a:ext cx="3495040" cy="18167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20" dirty="0">
                <a:latin typeface="Arial"/>
                <a:cs typeface="Arial"/>
              </a:rPr>
              <a:t>Generally,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Activity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definition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involves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identifying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documenting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schedule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activities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lowest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level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the </a:t>
            </a:r>
            <a:r>
              <a:rPr sz="1100" dirty="0">
                <a:latin typeface="Arial"/>
                <a:cs typeface="Arial"/>
              </a:rPr>
              <a:t>WBS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i.e.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work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packages</a:t>
            </a:r>
            <a:endParaRPr sz="1100">
              <a:latin typeface="Arial"/>
              <a:cs typeface="Arial"/>
            </a:endParaRPr>
          </a:p>
          <a:p>
            <a:pPr marL="12700" marR="5905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There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overlap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between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WBS,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WBS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Dictionary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Activity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Definition</a:t>
            </a:r>
            <a:endParaRPr sz="1100">
              <a:latin typeface="Arial"/>
              <a:cs typeface="Arial"/>
            </a:endParaRPr>
          </a:p>
          <a:p>
            <a:pPr marL="12700" marR="4572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difference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WBS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decomposes</a:t>
            </a:r>
            <a:r>
              <a:rPr sz="1100" spc="-25" dirty="0">
                <a:latin typeface="Arial"/>
                <a:cs typeface="Arial"/>
              </a:rPr>
              <a:t> the 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terms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deliverables</a:t>
            </a:r>
            <a:r>
              <a:rPr sz="1100" spc="-10" dirty="0">
                <a:latin typeface="Arial"/>
                <a:cs typeface="Arial"/>
              </a:rPr>
              <a:t>,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‘Activity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Definition’ </a:t>
            </a:r>
            <a:r>
              <a:rPr sz="1100" dirty="0">
                <a:latin typeface="Arial"/>
                <a:cs typeface="Arial"/>
              </a:rPr>
              <a:t>decomposes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terms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schedule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activities </a:t>
            </a:r>
            <a:r>
              <a:rPr sz="1100" b="1" spc="-20" dirty="0">
                <a:latin typeface="Arial"/>
                <a:cs typeface="Arial"/>
              </a:rPr>
              <a:t>Ideally,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‘WBS’,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‘WBS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Dictionary’,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and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‘Activity </a:t>
            </a:r>
            <a:r>
              <a:rPr sz="1100" b="1" dirty="0">
                <a:latin typeface="Arial"/>
                <a:cs typeface="Arial"/>
              </a:rPr>
              <a:t>Definition’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should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be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carried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out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in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parallel.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5363" y="173323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363" y="211533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285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08195" cy="753745"/>
            <a:chOff x="0" y="0"/>
            <a:chExt cx="4608195" cy="753745"/>
          </a:xfrm>
        </p:grpSpPr>
        <p:sp>
          <p:nvSpPr>
            <p:cNvPr id="3" name="object 3"/>
            <p:cNvSpPr/>
            <p:nvPr/>
          </p:nvSpPr>
          <p:spPr>
            <a:xfrm>
              <a:off x="0" y="287845"/>
              <a:ext cx="4608195" cy="144145"/>
            </a:xfrm>
            <a:custGeom>
              <a:avLst/>
              <a:gdLst/>
              <a:ahLst/>
              <a:cxnLst/>
              <a:rect l="l" t="t" r="r" b="b"/>
              <a:pathLst>
                <a:path w="4608195" h="144145">
                  <a:moveTo>
                    <a:pt x="4608004" y="0"/>
                  </a:moveTo>
                  <a:lnTo>
                    <a:pt x="0" y="0"/>
                  </a:lnTo>
                  <a:lnTo>
                    <a:pt x="0" y="143929"/>
                  </a:lnTo>
                  <a:lnTo>
                    <a:pt x="4608004" y="143929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1762"/>
              <a:ext cx="4608195" cy="321945"/>
            </a:xfrm>
            <a:custGeom>
              <a:avLst/>
              <a:gdLst/>
              <a:ahLst/>
              <a:cxnLst/>
              <a:rect l="l" t="t" r="r" b="b"/>
              <a:pathLst>
                <a:path w="4608195" h="321945">
                  <a:moveTo>
                    <a:pt x="4608004" y="0"/>
                  </a:moveTo>
                  <a:lnTo>
                    <a:pt x="0" y="0"/>
                  </a:lnTo>
                  <a:lnTo>
                    <a:pt x="0" y="321500"/>
                  </a:lnTo>
                  <a:lnTo>
                    <a:pt x="4608004" y="32150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95363" y="109367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363" y="164320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363" y="202065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363" y="222603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8703" y="2612859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119113" y="0"/>
                </a:moveTo>
                <a:lnTo>
                  <a:pt x="0" y="0"/>
                </a:lnTo>
                <a:lnTo>
                  <a:pt x="0" y="119113"/>
                </a:lnTo>
                <a:lnTo>
                  <a:pt x="119113" y="119113"/>
                </a:lnTo>
                <a:lnTo>
                  <a:pt x="11911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8703" y="2990303"/>
            <a:ext cx="119380" cy="119380"/>
          </a:xfrm>
          <a:custGeom>
            <a:avLst/>
            <a:gdLst/>
            <a:ahLst/>
            <a:cxnLst/>
            <a:rect l="l" t="t" r="r" b="b"/>
            <a:pathLst>
              <a:path w="119379" h="119380">
                <a:moveTo>
                  <a:pt x="119113" y="0"/>
                </a:moveTo>
                <a:lnTo>
                  <a:pt x="0" y="0"/>
                </a:lnTo>
                <a:lnTo>
                  <a:pt x="0" y="119113"/>
                </a:lnTo>
                <a:lnTo>
                  <a:pt x="119113" y="119113"/>
                </a:lnTo>
                <a:lnTo>
                  <a:pt x="11911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5300" y="-42195"/>
            <a:ext cx="4124325" cy="334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317500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199640" algn="l"/>
              </a:tabLst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and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	Rolling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Wave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Planning</a:t>
            </a:r>
            <a:endParaRPr sz="1400">
              <a:latin typeface="Arial"/>
              <a:cs typeface="Arial"/>
            </a:endParaRPr>
          </a:p>
          <a:p>
            <a:pPr marL="264160">
              <a:lnSpc>
                <a:spcPct val="100000"/>
              </a:lnSpc>
              <a:spcBef>
                <a:spcPts val="885"/>
              </a:spcBef>
            </a:pPr>
            <a:r>
              <a:rPr sz="1100" dirty="0">
                <a:latin typeface="Arial"/>
                <a:cs typeface="Arial"/>
              </a:rPr>
              <a:t>AKA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Moving</a:t>
            </a:r>
            <a:r>
              <a:rPr sz="1100" b="1" spc="-5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Window</a:t>
            </a:r>
            <a:r>
              <a:rPr sz="1100" b="1" spc="-5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planning</a:t>
            </a:r>
            <a:endParaRPr sz="1100">
              <a:latin typeface="Arial"/>
              <a:cs typeface="Arial"/>
            </a:endParaRPr>
          </a:p>
          <a:p>
            <a:pPr marL="541655" marR="5080">
              <a:lnSpc>
                <a:spcPct val="1026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Rolling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Wave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planning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’progressive elaboration’,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whereby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work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accomplished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0" dirty="0">
                <a:latin typeface="Arial"/>
                <a:cs typeface="Arial"/>
              </a:rPr>
              <a:t> near </a:t>
            </a:r>
            <a:r>
              <a:rPr sz="1100" dirty="0">
                <a:latin typeface="Arial"/>
                <a:cs typeface="Arial"/>
              </a:rPr>
              <a:t>future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planned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detail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low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levels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WBS</a:t>
            </a:r>
            <a:endParaRPr sz="1100">
              <a:latin typeface="Arial"/>
              <a:cs typeface="Arial"/>
            </a:endParaRPr>
          </a:p>
          <a:p>
            <a:pPr marL="541655" marR="218440">
              <a:lnSpc>
                <a:spcPct val="102600"/>
              </a:lnSpc>
              <a:spcBef>
                <a:spcPts val="265"/>
              </a:spcBef>
            </a:pPr>
            <a:r>
              <a:rPr sz="1100" dirty="0">
                <a:latin typeface="Arial"/>
                <a:cs typeface="Arial"/>
              </a:rPr>
              <a:t>Elements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further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future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planned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the </a:t>
            </a:r>
            <a:r>
              <a:rPr sz="1100" dirty="0">
                <a:latin typeface="Arial"/>
                <a:cs typeface="Arial"/>
              </a:rPr>
              <a:t>upper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levels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WBS</a:t>
            </a:r>
            <a:endParaRPr sz="1100">
              <a:latin typeface="Arial"/>
              <a:cs typeface="Arial"/>
            </a:endParaRPr>
          </a:p>
          <a:p>
            <a:pPr marL="541655">
              <a:lnSpc>
                <a:spcPct val="100000"/>
              </a:lnSpc>
              <a:spcBef>
                <a:spcPts val="295"/>
              </a:spcBef>
            </a:pPr>
            <a:r>
              <a:rPr sz="1100" dirty="0">
                <a:latin typeface="Arial"/>
                <a:cs typeface="Arial"/>
              </a:rPr>
              <a:t>Increases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risks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associated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project</a:t>
            </a:r>
            <a:endParaRPr sz="1100">
              <a:latin typeface="Arial"/>
              <a:cs typeface="Arial"/>
            </a:endParaRPr>
          </a:p>
          <a:p>
            <a:pPr marL="264160" marR="195580" indent="276860">
              <a:lnSpc>
                <a:spcPts val="1620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For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complex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projects,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often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only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way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execute </a:t>
            </a:r>
            <a:r>
              <a:rPr sz="1100" spc="-50" dirty="0">
                <a:latin typeface="Arial"/>
                <a:cs typeface="Arial"/>
              </a:rPr>
              <a:t>Two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key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points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consider:</a:t>
            </a:r>
            <a:endParaRPr sz="1100">
              <a:latin typeface="Arial"/>
              <a:cs typeface="Arial"/>
            </a:endParaRPr>
          </a:p>
          <a:p>
            <a:pPr marL="541655" marR="191135" indent="-157480">
              <a:lnSpc>
                <a:spcPct val="102699"/>
              </a:lnSpc>
              <a:spcBef>
                <a:spcPts val="165"/>
              </a:spcBef>
              <a:buClr>
                <a:srgbClr val="FFFFFF"/>
              </a:buClr>
              <a:buSzPct val="72727"/>
              <a:buAutoNum type="arabicPlain"/>
              <a:tabLst>
                <a:tab pos="542290" algn="l"/>
              </a:tabLst>
            </a:pPr>
            <a:r>
              <a:rPr sz="1100" dirty="0">
                <a:latin typeface="Arial"/>
                <a:cs typeface="Arial"/>
              </a:rPr>
              <a:t>How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far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out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you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plan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detail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will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vary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considerably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project</a:t>
            </a:r>
            <a:endParaRPr sz="1100">
              <a:latin typeface="Arial"/>
              <a:cs typeface="Arial"/>
            </a:endParaRPr>
          </a:p>
          <a:p>
            <a:pPr marL="541655" marR="338455" indent="-157480">
              <a:lnSpc>
                <a:spcPct val="102600"/>
              </a:lnSpc>
              <a:spcBef>
                <a:spcPts val="265"/>
              </a:spcBef>
              <a:buClr>
                <a:srgbClr val="FFFFFF"/>
              </a:buClr>
              <a:buSzPct val="72727"/>
              <a:buFont typeface="Arial"/>
              <a:buAutoNum type="arabicPlain"/>
              <a:tabLst>
                <a:tab pos="542290" algn="l"/>
              </a:tabLst>
            </a:pPr>
            <a:r>
              <a:rPr sz="1100" b="1" dirty="0">
                <a:latin typeface="Arial"/>
                <a:cs typeface="Arial"/>
              </a:rPr>
              <a:t>It</a:t>
            </a:r>
            <a:r>
              <a:rPr sz="1100" b="1" spc="-4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works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best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when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client</a:t>
            </a:r>
            <a:r>
              <a:rPr sz="1100" b="1" spc="-4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and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upper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management understand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how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the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technique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works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286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2997" y="753731"/>
            <a:ext cx="3221806" cy="110664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95363" y="245596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7294" y="1995067"/>
            <a:ext cx="3848100" cy="10902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6350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If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client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senior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managers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aware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effects</a:t>
            </a:r>
            <a:r>
              <a:rPr sz="1100" spc="-25" dirty="0">
                <a:latin typeface="Arial"/>
                <a:cs typeface="Arial"/>
              </a:rPr>
              <a:t> of </a:t>
            </a:r>
            <a:r>
              <a:rPr sz="1100" spc="-10" dirty="0">
                <a:latin typeface="Arial"/>
                <a:cs typeface="Arial"/>
              </a:rPr>
              <a:t>progressive elaboration, </a:t>
            </a:r>
            <a:r>
              <a:rPr sz="1100" dirty="0">
                <a:latin typeface="Arial"/>
                <a:cs typeface="Arial"/>
              </a:rPr>
              <a:t>there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serious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effects.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Project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budgets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normally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early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stages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the </a:t>
            </a:r>
            <a:r>
              <a:rPr sz="1100" dirty="0">
                <a:latin typeface="Arial"/>
                <a:cs typeface="Arial"/>
              </a:rPr>
              <a:t>project.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Where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used,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probability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should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be </a:t>
            </a:r>
            <a:r>
              <a:rPr sz="1100" dirty="0">
                <a:latin typeface="Arial"/>
                <a:cs typeface="Arial"/>
              </a:rPr>
              <a:t>assigned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estimated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ensure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funding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will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be </a:t>
            </a:r>
            <a:r>
              <a:rPr sz="1100" spc="-10" dirty="0">
                <a:latin typeface="Arial"/>
                <a:cs typeface="Arial"/>
              </a:rPr>
              <a:t>available.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287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Estimate</a:t>
            </a:r>
            <a:r>
              <a:rPr sz="14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Accuracy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288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96699" y="1177759"/>
          <a:ext cx="3241674" cy="973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6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1605">
                <a:tc gridSpan="2"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sz="850" spc="-25" dirty="0">
                          <a:latin typeface="Arial"/>
                          <a:cs typeface="Arial"/>
                        </a:rPr>
                        <a:t>WBS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54990">
                        <a:lnSpc>
                          <a:spcPts val="944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Estimate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">
                        <a:lnSpc>
                          <a:spcPts val="944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Accuracy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605"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Level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44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Description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44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Low</a:t>
                      </a:r>
                      <a:r>
                        <a:rPr sz="85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Risk</a:t>
                      </a:r>
                      <a:r>
                        <a:rPr sz="85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Projects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44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High</a:t>
                      </a:r>
                      <a:r>
                        <a:rPr sz="85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Risk</a:t>
                      </a:r>
                      <a:r>
                        <a:rPr sz="85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Projects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175"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1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25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Program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25"/>
                        </a:lnSpc>
                      </a:pPr>
                      <a:r>
                        <a:rPr sz="850" spc="-20" dirty="0">
                          <a:latin typeface="Garamond"/>
                          <a:cs typeface="Garamond"/>
                        </a:rPr>
                        <a:t>±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35%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ts val="925"/>
                        </a:lnSpc>
                      </a:pPr>
                      <a:r>
                        <a:rPr sz="850" dirty="0">
                          <a:latin typeface="Garamond"/>
                          <a:cs typeface="Garamond"/>
                        </a:rPr>
                        <a:t>±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75-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100%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>
                        <a:lnSpc>
                          <a:spcPts val="985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2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Project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85"/>
                        </a:lnSpc>
                      </a:pPr>
                      <a:r>
                        <a:rPr sz="850" spc="-20" dirty="0">
                          <a:latin typeface="Garamond"/>
                          <a:cs typeface="Garamond"/>
                        </a:rPr>
                        <a:t>±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20%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ts val="985"/>
                        </a:lnSpc>
                      </a:pPr>
                      <a:r>
                        <a:rPr sz="850" dirty="0">
                          <a:latin typeface="Garamond"/>
                          <a:cs typeface="Garamond"/>
                        </a:rPr>
                        <a:t>±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50-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60%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>
                        <a:lnSpc>
                          <a:spcPts val="985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3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-20" dirty="0">
                          <a:latin typeface="Arial"/>
                          <a:cs typeface="Arial"/>
                        </a:rPr>
                        <a:t>Task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85"/>
                        </a:lnSpc>
                      </a:pPr>
                      <a:r>
                        <a:rPr sz="850" spc="-20" dirty="0">
                          <a:latin typeface="Garamond"/>
                          <a:cs typeface="Garamond"/>
                        </a:rPr>
                        <a:t>±</a:t>
                      </a:r>
                      <a:r>
                        <a:rPr sz="850" spc="-20" dirty="0">
                          <a:latin typeface="Arial"/>
                          <a:cs typeface="Arial"/>
                        </a:rPr>
                        <a:t>10%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ts val="985"/>
                        </a:lnSpc>
                      </a:pPr>
                      <a:r>
                        <a:rPr sz="850" dirty="0">
                          <a:latin typeface="Garamond"/>
                          <a:cs typeface="Garamond"/>
                        </a:rPr>
                        <a:t>±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20-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30%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>
                        <a:lnSpc>
                          <a:spcPts val="985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4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985"/>
                        </a:lnSpc>
                      </a:pPr>
                      <a:r>
                        <a:rPr sz="850" spc="-10" dirty="0">
                          <a:latin typeface="Arial"/>
                          <a:cs typeface="Arial"/>
                        </a:rPr>
                        <a:t>Subtask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85"/>
                        </a:lnSpc>
                      </a:pPr>
                      <a:r>
                        <a:rPr sz="850" spc="-25" dirty="0">
                          <a:latin typeface="Garamond"/>
                          <a:cs typeface="Garamond"/>
                        </a:rPr>
                        <a:t>±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5%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ts val="985"/>
                        </a:lnSpc>
                      </a:pPr>
                      <a:r>
                        <a:rPr sz="850" dirty="0">
                          <a:latin typeface="Garamond"/>
                          <a:cs typeface="Garamond"/>
                        </a:rPr>
                        <a:t>±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10-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15%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5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005"/>
                        </a:lnSpc>
                      </a:pPr>
                      <a:r>
                        <a:rPr sz="850" dirty="0">
                          <a:latin typeface="Arial"/>
                          <a:cs typeface="Arial"/>
                        </a:rPr>
                        <a:t>Work</a:t>
                      </a:r>
                      <a:r>
                        <a:rPr sz="85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50" spc="-10" dirty="0">
                          <a:latin typeface="Arial"/>
                          <a:cs typeface="Arial"/>
                        </a:rPr>
                        <a:t>Package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5"/>
                        </a:lnSpc>
                      </a:pPr>
                      <a:r>
                        <a:rPr sz="850" spc="-25" dirty="0">
                          <a:latin typeface="Garamond"/>
                          <a:cs typeface="Garamond"/>
                        </a:rPr>
                        <a:t>±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2%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5595">
                        <a:lnSpc>
                          <a:spcPts val="1005"/>
                        </a:lnSpc>
                      </a:pPr>
                      <a:r>
                        <a:rPr sz="850" dirty="0">
                          <a:latin typeface="Garamond"/>
                          <a:cs typeface="Garamond"/>
                        </a:rPr>
                        <a:t>±</a:t>
                      </a:r>
                      <a:r>
                        <a:rPr sz="850" dirty="0">
                          <a:latin typeface="Arial"/>
                          <a:cs typeface="Arial"/>
                        </a:rPr>
                        <a:t>5-</a:t>
                      </a:r>
                      <a:r>
                        <a:rPr sz="850" spc="-25" dirty="0">
                          <a:latin typeface="Arial"/>
                          <a:cs typeface="Arial"/>
                        </a:rPr>
                        <a:t>10%</a:t>
                      </a:r>
                      <a:endParaRPr sz="8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47294" y="2211862"/>
            <a:ext cx="378142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6967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3333B2"/>
                </a:solidFill>
                <a:latin typeface="Arial"/>
                <a:cs typeface="Arial"/>
              </a:rPr>
              <a:t>Table: </a:t>
            </a:r>
            <a:r>
              <a:rPr sz="1000" spc="-10" dirty="0">
                <a:latin typeface="Arial"/>
                <a:cs typeface="Arial"/>
              </a:rPr>
              <a:t>Kerzner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(2009),</a:t>
            </a:r>
            <a:r>
              <a:rPr sz="1000" spc="-20" dirty="0">
                <a:latin typeface="Arial"/>
                <a:cs typeface="Arial"/>
              </a:rPr>
              <a:t> P569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z="1100" dirty="0">
                <a:latin typeface="Arial"/>
                <a:cs typeface="Arial"/>
              </a:rPr>
              <a:t>This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partially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explains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tender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prices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vary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much</a:t>
            </a:r>
            <a:r>
              <a:rPr sz="1100" spc="-25" dirty="0">
                <a:latin typeface="Arial"/>
                <a:cs typeface="Arial"/>
              </a:rPr>
              <a:t> as </a:t>
            </a:r>
            <a:r>
              <a:rPr sz="1100" dirty="0">
                <a:latin typeface="Arial"/>
                <a:cs typeface="Arial"/>
              </a:rPr>
              <a:t>30%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between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highest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lowest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287845"/>
            <a:ext cx="4608195" cy="465455"/>
            <a:chOff x="0" y="287845"/>
            <a:chExt cx="4608195" cy="465455"/>
          </a:xfrm>
        </p:grpSpPr>
        <p:sp>
          <p:nvSpPr>
            <p:cNvPr id="4" name="object 4"/>
            <p:cNvSpPr/>
            <p:nvPr/>
          </p:nvSpPr>
          <p:spPr>
            <a:xfrm>
              <a:off x="0" y="287845"/>
              <a:ext cx="4608195" cy="144145"/>
            </a:xfrm>
            <a:custGeom>
              <a:avLst/>
              <a:gdLst/>
              <a:ahLst/>
              <a:cxnLst/>
              <a:rect l="l" t="t" r="r" b="b"/>
              <a:pathLst>
                <a:path w="4608195" h="144145">
                  <a:moveTo>
                    <a:pt x="4608004" y="0"/>
                  </a:moveTo>
                  <a:lnTo>
                    <a:pt x="0" y="0"/>
                  </a:lnTo>
                  <a:lnTo>
                    <a:pt x="0" y="143929"/>
                  </a:lnTo>
                  <a:lnTo>
                    <a:pt x="4608004" y="143929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31761"/>
              <a:ext cx="4608195" cy="321945"/>
            </a:xfrm>
            <a:custGeom>
              <a:avLst/>
              <a:gdLst/>
              <a:ahLst/>
              <a:cxnLst/>
              <a:rect l="l" t="t" r="r" b="b"/>
              <a:pathLst>
                <a:path w="4608195" h="321945">
                  <a:moveTo>
                    <a:pt x="4608004" y="0"/>
                  </a:moveTo>
                  <a:lnTo>
                    <a:pt x="0" y="0"/>
                  </a:lnTo>
                  <a:lnTo>
                    <a:pt x="0" y="321500"/>
                  </a:lnTo>
                  <a:lnTo>
                    <a:pt x="4608004" y="32150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8000" y="477339"/>
            <a:ext cx="13087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Activities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58208" y="477339"/>
            <a:ext cx="6508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5363" y="121008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8738" y="1393507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167" y="0"/>
                </a:moveTo>
                <a:lnTo>
                  <a:pt x="0" y="0"/>
                </a:lnTo>
                <a:lnTo>
                  <a:pt x="0" y="66167"/>
                </a:lnTo>
                <a:lnTo>
                  <a:pt x="66167" y="66167"/>
                </a:lnTo>
                <a:lnTo>
                  <a:pt x="66167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157700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8738" y="1760435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167" y="0"/>
                </a:moveTo>
                <a:lnTo>
                  <a:pt x="0" y="0"/>
                </a:lnTo>
                <a:lnTo>
                  <a:pt x="0" y="66167"/>
                </a:lnTo>
                <a:lnTo>
                  <a:pt x="66167" y="66167"/>
                </a:lnTo>
                <a:lnTo>
                  <a:pt x="66167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78738" y="1912264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167" y="0"/>
                </a:moveTo>
                <a:lnTo>
                  <a:pt x="0" y="0"/>
                </a:lnTo>
                <a:lnTo>
                  <a:pt x="0" y="66166"/>
                </a:lnTo>
                <a:lnTo>
                  <a:pt x="66167" y="66166"/>
                </a:lnTo>
                <a:lnTo>
                  <a:pt x="66167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8738" y="2064093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167" y="0"/>
                </a:moveTo>
                <a:lnTo>
                  <a:pt x="0" y="0"/>
                </a:lnTo>
                <a:lnTo>
                  <a:pt x="0" y="66166"/>
                </a:lnTo>
                <a:lnTo>
                  <a:pt x="66167" y="66166"/>
                </a:lnTo>
                <a:lnTo>
                  <a:pt x="66167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8738" y="2215921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167" y="0"/>
                </a:moveTo>
                <a:lnTo>
                  <a:pt x="0" y="0"/>
                </a:lnTo>
                <a:lnTo>
                  <a:pt x="0" y="66167"/>
                </a:lnTo>
                <a:lnTo>
                  <a:pt x="66167" y="66167"/>
                </a:lnTo>
                <a:lnTo>
                  <a:pt x="66167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8738" y="2367750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167" y="0"/>
                </a:moveTo>
                <a:lnTo>
                  <a:pt x="0" y="0"/>
                </a:lnTo>
                <a:lnTo>
                  <a:pt x="0" y="66166"/>
                </a:lnTo>
                <a:lnTo>
                  <a:pt x="66167" y="66166"/>
                </a:lnTo>
                <a:lnTo>
                  <a:pt x="66167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5363" y="255125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8738" y="2734678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167" y="0"/>
                </a:moveTo>
                <a:lnTo>
                  <a:pt x="0" y="0"/>
                </a:lnTo>
                <a:lnTo>
                  <a:pt x="0" y="66166"/>
                </a:lnTo>
                <a:lnTo>
                  <a:pt x="66167" y="66166"/>
                </a:lnTo>
                <a:lnTo>
                  <a:pt x="66167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4395" y="1106207"/>
            <a:ext cx="2739390" cy="173291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100" dirty="0">
                <a:latin typeface="Arial"/>
                <a:cs typeface="Arial"/>
              </a:rPr>
              <a:t>Activity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List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000" spc="-10" dirty="0">
                <a:latin typeface="Arial"/>
                <a:cs typeface="Arial"/>
              </a:rPr>
              <a:t>Comprehensive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list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all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schedule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activities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Activity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Attributes</a:t>
            </a:r>
            <a:endParaRPr sz="1100">
              <a:latin typeface="Arial"/>
              <a:cs typeface="Arial"/>
            </a:endParaRPr>
          </a:p>
          <a:p>
            <a:pPr marL="289560" marR="90170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Activity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identifier </a:t>
            </a:r>
            <a:r>
              <a:rPr sz="1000" dirty="0">
                <a:latin typeface="Arial"/>
                <a:cs typeface="Arial"/>
              </a:rPr>
              <a:t>Predecessors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-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Successors </a:t>
            </a:r>
            <a:r>
              <a:rPr sz="1000" dirty="0">
                <a:latin typeface="Arial"/>
                <a:cs typeface="Arial"/>
              </a:rPr>
              <a:t>Logic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Relationships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ts val="1185"/>
              </a:lnSpc>
            </a:pPr>
            <a:r>
              <a:rPr sz="1000" dirty="0">
                <a:latin typeface="Arial"/>
                <a:cs typeface="Arial"/>
              </a:rPr>
              <a:t>Leads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-</a:t>
            </a:r>
            <a:r>
              <a:rPr sz="1000" spc="-20" dirty="0">
                <a:latin typeface="Arial"/>
                <a:cs typeface="Arial"/>
              </a:rPr>
              <a:t> Lags</a:t>
            </a:r>
            <a:endParaRPr sz="1000">
              <a:latin typeface="Arial"/>
              <a:cs typeface="Arial"/>
            </a:endParaRPr>
          </a:p>
          <a:p>
            <a:pPr marL="289560">
              <a:lnSpc>
                <a:spcPts val="1200"/>
              </a:lnSpc>
            </a:pPr>
            <a:r>
              <a:rPr sz="1000" dirty="0">
                <a:latin typeface="Arial"/>
                <a:cs typeface="Arial"/>
              </a:rPr>
              <a:t>Resource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Requirements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100" dirty="0">
                <a:latin typeface="Arial"/>
                <a:cs typeface="Arial"/>
              </a:rPr>
              <a:t>Milestone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List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Mandatory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otherwise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289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Basic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Scheduling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5650" y="1725904"/>
            <a:ext cx="3996690" cy="231140"/>
          </a:xfrm>
          <a:custGeom>
            <a:avLst/>
            <a:gdLst/>
            <a:ahLst/>
            <a:cxnLst/>
            <a:rect l="l" t="t" r="r" b="b"/>
            <a:pathLst>
              <a:path w="3996690" h="231139">
                <a:moveTo>
                  <a:pt x="0" y="230797"/>
                </a:moveTo>
                <a:lnTo>
                  <a:pt x="3996690" y="230797"/>
                </a:lnTo>
                <a:lnTo>
                  <a:pt x="3996690" y="0"/>
                </a:lnTo>
                <a:lnTo>
                  <a:pt x="0" y="0"/>
                </a:lnTo>
                <a:lnTo>
                  <a:pt x="0" y="230797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5650" y="1727783"/>
            <a:ext cx="39966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Arrow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5650" y="1956701"/>
            <a:ext cx="3996690" cy="54610"/>
          </a:xfrm>
          <a:custGeom>
            <a:avLst/>
            <a:gdLst/>
            <a:ahLst/>
            <a:cxnLst/>
            <a:rect l="l" t="t" r="r" b="b"/>
            <a:pathLst>
              <a:path w="3996690" h="54610">
                <a:moveTo>
                  <a:pt x="3996690" y="0"/>
                </a:moveTo>
                <a:lnTo>
                  <a:pt x="0" y="0"/>
                </a:lnTo>
                <a:lnTo>
                  <a:pt x="0" y="54343"/>
                </a:lnTo>
                <a:lnTo>
                  <a:pt x="3996690" y="54343"/>
                </a:lnTo>
                <a:lnTo>
                  <a:pt x="3996690" y="0"/>
                </a:lnTo>
                <a:close/>
              </a:path>
            </a:pathLst>
          </a:custGeom>
          <a:solidFill>
            <a:srgbClr val="E9E9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Sequence</a:t>
            </a:r>
            <a:r>
              <a:rPr sz="1400"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Activities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1250" y="1198497"/>
            <a:ext cx="3583774" cy="139188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7294" y="2725088"/>
            <a:ext cx="2204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Part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Planning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290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Sequence</a:t>
            </a:r>
            <a:r>
              <a:rPr sz="1400"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Activities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63" y="114646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4395" y="1067675"/>
            <a:ext cx="3572510" cy="9563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4191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Activity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Sequencing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Involves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identifying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documenting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logical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relationship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amongst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schedule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activities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99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logical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relationships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between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schedule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activities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must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considered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when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determining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schedules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spc="-25" dirty="0">
                <a:latin typeface="Arial"/>
                <a:cs typeface="Arial"/>
              </a:rPr>
              <a:t>Tools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techniques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this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already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been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covered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50" dirty="0">
                <a:latin typeface="Arial"/>
                <a:cs typeface="Arial"/>
              </a:rPr>
              <a:t>: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5363" y="152857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363" y="191068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746" y="2177273"/>
            <a:ext cx="3600069" cy="68224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291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and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63" y="132411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363" y="174417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363" y="212628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363" y="250838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7294" y="991512"/>
            <a:ext cx="3867150" cy="197421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dirty="0">
                <a:latin typeface="Arial"/>
                <a:cs typeface="Arial"/>
              </a:rPr>
              <a:t>Precedence</a:t>
            </a:r>
            <a:r>
              <a:rPr sz="1100" b="1" spc="-7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Diagrams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dirty="0">
                <a:latin typeface="Arial"/>
                <a:cs typeface="Arial"/>
              </a:rPr>
              <a:t>Already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covered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b="1" spc="-10" dirty="0">
                <a:latin typeface="Arial"/>
                <a:cs typeface="Arial"/>
              </a:rPr>
              <a:t>Dependency</a:t>
            </a:r>
            <a:r>
              <a:rPr sz="1100" b="1" spc="1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Determination</a:t>
            </a:r>
            <a:endParaRPr sz="1100">
              <a:latin typeface="Arial"/>
              <a:cs typeface="Arial"/>
            </a:endParaRPr>
          </a:p>
          <a:p>
            <a:pPr marL="289560" marR="14922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Mandatory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’</a:t>
            </a:r>
            <a:r>
              <a:rPr sz="1100" b="1" dirty="0">
                <a:latin typeface="Arial"/>
                <a:cs typeface="Arial"/>
              </a:rPr>
              <a:t>Hard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Logic</a:t>
            </a:r>
            <a:r>
              <a:rPr sz="1100" dirty="0">
                <a:latin typeface="Arial"/>
                <a:cs typeface="Arial"/>
              </a:rPr>
              <a:t>’,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Inherent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nature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the </a:t>
            </a:r>
            <a:r>
              <a:rPr sz="1100" dirty="0">
                <a:latin typeface="Arial"/>
                <a:cs typeface="Arial"/>
              </a:rPr>
              <a:t>work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done</a:t>
            </a:r>
            <a:endParaRPr sz="1100">
              <a:latin typeface="Arial"/>
              <a:cs typeface="Arial"/>
            </a:endParaRPr>
          </a:p>
          <a:p>
            <a:pPr marL="289560" marR="605790">
              <a:lnSpc>
                <a:spcPct val="102600"/>
              </a:lnSpc>
              <a:spcBef>
                <a:spcPts val="300"/>
              </a:spcBef>
            </a:pPr>
            <a:r>
              <a:rPr sz="1100" spc="-10" dirty="0">
                <a:latin typeface="Arial"/>
                <a:cs typeface="Arial"/>
              </a:rPr>
              <a:t>Discretionary,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’Preferred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Logic’,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’</a:t>
            </a:r>
            <a:r>
              <a:rPr sz="1100" b="1" dirty="0">
                <a:latin typeface="Arial"/>
                <a:cs typeface="Arial"/>
              </a:rPr>
              <a:t>Soft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Logic</a:t>
            </a:r>
            <a:r>
              <a:rPr sz="1100" dirty="0">
                <a:latin typeface="Arial"/>
                <a:cs typeface="Arial"/>
              </a:rPr>
              <a:t>’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e.g. </a:t>
            </a:r>
            <a:r>
              <a:rPr sz="1100" spc="-10" dirty="0">
                <a:latin typeface="Arial"/>
                <a:cs typeface="Arial"/>
              </a:rPr>
              <a:t>Landscaping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External:</a:t>
            </a:r>
            <a:r>
              <a:rPr sz="1100" spc="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Usually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driven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dependencies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between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project </a:t>
            </a:r>
            <a:r>
              <a:rPr sz="1100" dirty="0">
                <a:latin typeface="Arial"/>
                <a:cs typeface="Arial"/>
              </a:rPr>
              <a:t>activities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non-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activities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such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Planning Permission,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IPC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Licence,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etc.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292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and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63" y="145387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363" y="166390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363" y="208396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363" y="229400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5363" y="267611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294" y="1121267"/>
            <a:ext cx="3458845" cy="16681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dirty="0">
                <a:latin typeface="Arial"/>
                <a:cs typeface="Arial"/>
              </a:rPr>
              <a:t>Leads</a:t>
            </a:r>
            <a:r>
              <a:rPr sz="1100" b="1" spc="-3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and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spc="-20" dirty="0">
                <a:latin typeface="Arial"/>
                <a:cs typeface="Arial"/>
              </a:rPr>
              <a:t>Lags</a:t>
            </a:r>
            <a:endParaRPr sz="1100">
              <a:latin typeface="Arial"/>
              <a:cs typeface="Arial"/>
            </a:endParaRPr>
          </a:p>
          <a:p>
            <a:pPr marL="289560" marR="666115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Concrete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typically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creates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Lag </a:t>
            </a:r>
            <a:r>
              <a:rPr sz="1100" dirty="0">
                <a:latin typeface="Arial"/>
                <a:cs typeface="Arial"/>
              </a:rPr>
              <a:t>Refer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book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b="1" dirty="0">
                <a:latin typeface="Arial"/>
                <a:cs typeface="Arial"/>
              </a:rPr>
              <a:t>Schedule</a:t>
            </a:r>
            <a:r>
              <a:rPr sz="1100" b="1" spc="-7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Network</a:t>
            </a:r>
            <a:r>
              <a:rPr sz="1100" b="1" spc="-7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Templates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sz="1100" dirty="0">
                <a:latin typeface="Arial"/>
                <a:cs typeface="Arial"/>
              </a:rPr>
              <a:t>Entire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portions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project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99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Allows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transfer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information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from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project (Knowledge</a:t>
            </a:r>
            <a:r>
              <a:rPr sz="1100" spc="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Management)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Lessens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likelihood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’errors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omission’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293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Estimate</a:t>
            </a:r>
            <a:r>
              <a:rPr sz="14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sz="14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0919" y="1192400"/>
            <a:ext cx="3545220" cy="147178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7294" y="2802114"/>
            <a:ext cx="2204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Part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Planning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294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Estimate</a:t>
            </a:r>
            <a:r>
              <a:rPr sz="14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sz="14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63" y="160352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363" y="179331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738" y="1976742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167" y="0"/>
                </a:moveTo>
                <a:lnTo>
                  <a:pt x="0" y="0"/>
                </a:lnTo>
                <a:lnTo>
                  <a:pt x="0" y="66166"/>
                </a:lnTo>
                <a:lnTo>
                  <a:pt x="66167" y="66166"/>
                </a:lnTo>
                <a:lnTo>
                  <a:pt x="66167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8738" y="2128570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167" y="0"/>
                </a:moveTo>
                <a:lnTo>
                  <a:pt x="0" y="0"/>
                </a:lnTo>
                <a:lnTo>
                  <a:pt x="0" y="66166"/>
                </a:lnTo>
                <a:lnTo>
                  <a:pt x="66167" y="66166"/>
                </a:lnTo>
                <a:lnTo>
                  <a:pt x="66167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8738" y="2280399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167" y="0"/>
                </a:moveTo>
                <a:lnTo>
                  <a:pt x="0" y="0"/>
                </a:lnTo>
                <a:lnTo>
                  <a:pt x="0" y="66167"/>
                </a:lnTo>
                <a:lnTo>
                  <a:pt x="66167" y="66167"/>
                </a:lnTo>
                <a:lnTo>
                  <a:pt x="66167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8738" y="2432227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167" y="0"/>
                </a:moveTo>
                <a:lnTo>
                  <a:pt x="0" y="0"/>
                </a:lnTo>
                <a:lnTo>
                  <a:pt x="0" y="66166"/>
                </a:lnTo>
                <a:lnTo>
                  <a:pt x="66167" y="66166"/>
                </a:lnTo>
                <a:lnTo>
                  <a:pt x="66167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270924"/>
            <a:ext cx="3835400" cy="12655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10" dirty="0">
                <a:latin typeface="Arial"/>
                <a:cs typeface="Arial"/>
              </a:rPr>
              <a:t>Inputs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dirty="0">
                <a:latin typeface="Arial"/>
                <a:cs typeface="Arial"/>
              </a:rPr>
              <a:t>Refer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Book..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0"/>
              </a:spcBef>
            </a:pPr>
            <a:r>
              <a:rPr sz="1100" dirty="0">
                <a:latin typeface="Arial"/>
                <a:cs typeface="Arial"/>
              </a:rPr>
              <a:t>Resource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calendars:</a:t>
            </a:r>
            <a:r>
              <a:rPr sz="1100" spc="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Concerned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resource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availability</a:t>
            </a:r>
            <a:endParaRPr sz="1100">
              <a:latin typeface="Arial"/>
              <a:cs typeface="Arial"/>
            </a:endParaRPr>
          </a:p>
          <a:p>
            <a:pPr marL="566420">
              <a:lnSpc>
                <a:spcPts val="1200"/>
              </a:lnSpc>
              <a:spcBef>
                <a:spcPts val="175"/>
              </a:spcBef>
            </a:pPr>
            <a:r>
              <a:rPr sz="1000" spc="-10" dirty="0">
                <a:latin typeface="Arial"/>
                <a:cs typeface="Arial"/>
              </a:rPr>
              <a:t>People,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Equipment,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Materials</a:t>
            </a:r>
            <a:endParaRPr sz="1000">
              <a:latin typeface="Arial"/>
              <a:cs typeface="Arial"/>
            </a:endParaRPr>
          </a:p>
          <a:p>
            <a:pPr marL="566420" marR="824865">
              <a:lnSpc>
                <a:spcPts val="1200"/>
              </a:lnSpc>
              <a:spcBef>
                <a:spcPts val="40"/>
              </a:spcBef>
            </a:pPr>
            <a:r>
              <a:rPr sz="1000" dirty="0">
                <a:latin typeface="Arial"/>
                <a:cs typeface="Arial"/>
              </a:rPr>
              <a:t>People: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appropriate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skill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sets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available? </a:t>
            </a:r>
            <a:r>
              <a:rPr sz="1000" dirty="0">
                <a:latin typeface="Arial"/>
                <a:cs typeface="Arial"/>
              </a:rPr>
              <a:t>Equipment: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Own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Hire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150"/>
              </a:lnSpc>
            </a:pPr>
            <a:r>
              <a:rPr sz="1000" dirty="0">
                <a:latin typeface="Arial"/>
                <a:cs typeface="Arial"/>
              </a:rPr>
              <a:t>Materials: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Availability,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Storage,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lead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times,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etc.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295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 and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5361" y="111629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5361" y="132632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5361" y="174638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5361" y="233852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5361" y="310274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7304" y="783689"/>
            <a:ext cx="2713355" cy="243205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latin typeface="Arial"/>
                <a:cs typeface="Arial"/>
              </a:rPr>
              <a:t>Alternatives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Analysis</a:t>
            </a:r>
            <a:endParaRPr sz="1100">
              <a:latin typeface="Arial"/>
              <a:cs typeface="Arial"/>
            </a:endParaRPr>
          </a:p>
          <a:p>
            <a:pPr marL="289560" marR="851535" algn="just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Machine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Types,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Size,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etc. </a:t>
            </a:r>
            <a:r>
              <a:rPr sz="1100" dirty="0">
                <a:latin typeface="Arial"/>
                <a:cs typeface="Arial"/>
              </a:rPr>
              <a:t>Make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Buy?</a:t>
            </a:r>
            <a:endParaRPr sz="11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334"/>
              </a:spcBef>
            </a:pPr>
            <a:r>
              <a:rPr sz="1100" spc="-10" dirty="0">
                <a:latin typeface="Arial"/>
                <a:cs typeface="Arial"/>
              </a:rPr>
              <a:t>Published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Estimating</a:t>
            </a:r>
            <a:r>
              <a:rPr sz="1100" spc="-20" dirty="0">
                <a:latin typeface="Arial"/>
                <a:cs typeface="Arial"/>
              </a:rPr>
              <a:t> Data</a:t>
            </a:r>
            <a:endParaRPr sz="1100">
              <a:latin typeface="Arial"/>
              <a:cs typeface="Arial"/>
            </a:endParaRPr>
          </a:p>
          <a:p>
            <a:pPr marL="289560" marR="5080" algn="just">
              <a:lnSpc>
                <a:spcPct val="102600"/>
              </a:lnSpc>
              <a:spcBef>
                <a:spcPts val="295"/>
              </a:spcBef>
            </a:pPr>
            <a:r>
              <a:rPr sz="1100" dirty="0">
                <a:latin typeface="Arial"/>
                <a:cs typeface="Arial"/>
              </a:rPr>
              <a:t>e.g.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Spon’s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Guides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-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Contains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and </a:t>
            </a:r>
            <a:r>
              <a:rPr sz="1100" dirty="0">
                <a:latin typeface="Arial"/>
                <a:cs typeface="Arial"/>
              </a:rPr>
              <a:t>money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Bottom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Up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Estimating</a:t>
            </a:r>
            <a:endParaRPr sz="1100">
              <a:latin typeface="Arial"/>
              <a:cs typeface="Arial"/>
            </a:endParaRPr>
          </a:p>
          <a:p>
            <a:pPr marL="289560" marR="328295" algn="just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Most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difficult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consuming, </a:t>
            </a:r>
            <a:r>
              <a:rPr sz="1100" spc="-20" dirty="0">
                <a:latin typeface="Arial"/>
                <a:cs typeface="Arial"/>
              </a:rPr>
              <a:t>however </a:t>
            </a:r>
            <a:r>
              <a:rPr sz="1100" dirty="0">
                <a:latin typeface="Arial"/>
                <a:cs typeface="Arial"/>
              </a:rPr>
              <a:t>if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done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properly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highly accurate</a:t>
            </a:r>
            <a:endParaRPr sz="11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Project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Management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Software</a:t>
            </a:r>
            <a:endParaRPr sz="1100">
              <a:latin typeface="Arial"/>
              <a:cs typeface="Arial"/>
            </a:endParaRPr>
          </a:p>
          <a:p>
            <a:pPr marL="289560" algn="just">
              <a:lnSpc>
                <a:spcPct val="100000"/>
              </a:lnSpc>
              <a:spcBef>
                <a:spcPts val="334"/>
              </a:spcBef>
            </a:pPr>
            <a:r>
              <a:rPr sz="1100" dirty="0">
                <a:latin typeface="Arial"/>
                <a:cs typeface="Arial"/>
              </a:rPr>
              <a:t>MS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Resource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Sheets,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etc.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25533" y="1731277"/>
            <a:ext cx="1079977" cy="747991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296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Bottom-Up</a:t>
            </a:r>
            <a:r>
              <a:rPr sz="14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Estimating</a:t>
            </a:r>
            <a:r>
              <a:rPr sz="14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294" y="1081683"/>
            <a:ext cx="19831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Installation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water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box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86109" y="1374267"/>
          <a:ext cx="1638300" cy="12801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8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5170">
                <a:tc>
                  <a:txBody>
                    <a:bodyPr/>
                    <a:lstStyle/>
                    <a:p>
                      <a:pPr marL="45085">
                        <a:lnSpc>
                          <a:spcPts val="710"/>
                        </a:lnSpc>
                      </a:pPr>
                      <a:r>
                        <a:rPr sz="650" b="1" spc="-20" dirty="0">
                          <a:latin typeface="Arial"/>
                          <a:cs typeface="Arial"/>
                        </a:rPr>
                        <a:t>Time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5085" marR="269240">
                        <a:lnSpc>
                          <a:spcPct val="10420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Locate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existing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stop-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tap</a:t>
                      </a:r>
                      <a:r>
                        <a:rPr sz="650" spc="5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Setup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equipment</a:t>
                      </a:r>
                      <a:r>
                        <a:rPr sz="650" spc="5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Excavate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5085" marR="37465">
                        <a:lnSpc>
                          <a:spcPct val="10420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Cut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Remake</a:t>
                      </a:r>
                      <a:r>
                        <a:rPr sz="65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Connections</a:t>
                      </a:r>
                      <a:r>
                        <a:rPr sz="650" spc="5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Fill and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Compact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Concrete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Collar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5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min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15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min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10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min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10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min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10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min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650" dirty="0">
                          <a:latin typeface="Arial"/>
                          <a:cs typeface="Arial"/>
                        </a:rPr>
                        <a:t>10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min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664">
                <a:tc>
                  <a:txBody>
                    <a:bodyPr/>
                    <a:lstStyle/>
                    <a:p>
                      <a:pPr marL="45085">
                        <a:lnSpc>
                          <a:spcPts val="710"/>
                        </a:lnSpc>
                      </a:pPr>
                      <a:r>
                        <a:rPr sz="650" b="1" spc="-10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6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-20" dirty="0">
                          <a:latin typeface="Arial"/>
                          <a:cs typeface="Arial"/>
                        </a:rPr>
                        <a:t>Time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710"/>
                        </a:lnSpc>
                      </a:pPr>
                      <a:r>
                        <a:rPr sz="650" dirty="0">
                          <a:latin typeface="Arial"/>
                          <a:cs typeface="Arial"/>
                        </a:rPr>
                        <a:t>60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min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45085">
                        <a:lnSpc>
                          <a:spcPts val="770"/>
                        </a:lnSpc>
                      </a:pPr>
                      <a:r>
                        <a:rPr sz="650" b="1" spc="-20" dirty="0">
                          <a:latin typeface="Arial"/>
                          <a:cs typeface="Arial"/>
                        </a:rPr>
                        <a:t>Cost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5085" marR="458470">
                        <a:lnSpc>
                          <a:spcPct val="104200"/>
                        </a:lnSpc>
                      </a:pPr>
                      <a:r>
                        <a:rPr sz="650" spc="-10" dirty="0">
                          <a:latin typeface="Arial"/>
                          <a:cs typeface="Arial"/>
                        </a:rPr>
                        <a:t>Van,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Tools</a:t>
                      </a:r>
                      <a:r>
                        <a:rPr sz="6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&amp;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 equip</a:t>
                      </a:r>
                      <a:r>
                        <a:rPr sz="650" spc="5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spc="-10" dirty="0">
                          <a:latin typeface="Arial"/>
                          <a:cs typeface="Arial"/>
                        </a:rPr>
                        <a:t>Labour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</a:pPr>
                      <a:r>
                        <a:rPr sz="650" spc="90" dirty="0">
                          <a:latin typeface="Arial"/>
                          <a:cs typeface="Arial"/>
                        </a:rPr>
                        <a:t>€</a:t>
                      </a:r>
                      <a:r>
                        <a:rPr sz="6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200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p/h</a:t>
                      </a:r>
                      <a:endParaRPr sz="650">
                        <a:latin typeface="Arial"/>
                        <a:cs typeface="Arial"/>
                      </a:endParaRPr>
                    </a:p>
                    <a:p>
                      <a:pPr marL="450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650" spc="90" dirty="0">
                          <a:latin typeface="Arial"/>
                          <a:cs typeface="Arial"/>
                        </a:rPr>
                        <a:t>€</a:t>
                      </a:r>
                      <a:r>
                        <a:rPr sz="6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120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p/h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664">
                <a:tc>
                  <a:txBody>
                    <a:bodyPr/>
                    <a:lstStyle/>
                    <a:p>
                      <a:pPr marL="45085">
                        <a:lnSpc>
                          <a:spcPts val="770"/>
                        </a:lnSpc>
                      </a:pPr>
                      <a:r>
                        <a:rPr sz="650" b="1" spc="-10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65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-20" dirty="0">
                          <a:latin typeface="Arial"/>
                          <a:cs typeface="Arial"/>
                        </a:rPr>
                        <a:t>Cost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770"/>
                        </a:lnSpc>
                      </a:pPr>
                      <a:r>
                        <a:rPr sz="650" spc="90" dirty="0">
                          <a:latin typeface="Arial"/>
                          <a:cs typeface="Arial"/>
                        </a:rPr>
                        <a:t>€</a:t>
                      </a:r>
                      <a:r>
                        <a:rPr sz="65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50" dirty="0">
                          <a:latin typeface="Arial"/>
                          <a:cs typeface="Arial"/>
                        </a:rPr>
                        <a:t>320 </a:t>
                      </a:r>
                      <a:r>
                        <a:rPr sz="650" spc="-25" dirty="0">
                          <a:latin typeface="Arial"/>
                          <a:cs typeface="Arial"/>
                        </a:rPr>
                        <a:t>p/h</a:t>
                      </a:r>
                      <a:endParaRPr sz="6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99954" y="1516460"/>
            <a:ext cx="720024" cy="11139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294" y="2732822"/>
            <a:ext cx="30099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This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example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works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out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direct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only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297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Estimate</a:t>
            </a:r>
            <a:r>
              <a:rPr sz="14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sz="14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Durations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7266" y="1017684"/>
            <a:ext cx="3564261" cy="18211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7294" y="2986543"/>
            <a:ext cx="2204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Part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Planning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298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Estimate</a:t>
            </a:r>
            <a:r>
              <a:rPr sz="14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sz="14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Durations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63" y="141959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363" y="180169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363" y="218380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7294" y="1086991"/>
            <a:ext cx="3913504" cy="17640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dirty="0">
                <a:latin typeface="Arial"/>
                <a:cs typeface="Arial"/>
              </a:rPr>
              <a:t>Activity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Duration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Estimating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involves:</a:t>
            </a:r>
            <a:endParaRPr sz="1100">
              <a:latin typeface="Arial"/>
              <a:cs typeface="Arial"/>
            </a:endParaRPr>
          </a:p>
          <a:p>
            <a:pPr marL="289560" marR="25781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Estimating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amount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work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required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complete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an </a:t>
            </a:r>
            <a:r>
              <a:rPr sz="1100" spc="-10" dirty="0">
                <a:latin typeface="Arial"/>
                <a:cs typeface="Arial"/>
              </a:rPr>
              <a:t>activity</a:t>
            </a:r>
            <a:endParaRPr sz="1100">
              <a:latin typeface="Arial"/>
              <a:cs typeface="Arial"/>
            </a:endParaRPr>
          </a:p>
          <a:p>
            <a:pPr marL="289560" marR="251460">
              <a:lnSpc>
                <a:spcPct val="102699"/>
              </a:lnSpc>
              <a:spcBef>
                <a:spcPts val="295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level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type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resources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applied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to </a:t>
            </a:r>
            <a:r>
              <a:rPr sz="1100" dirty="0">
                <a:latin typeface="Arial"/>
                <a:cs typeface="Arial"/>
              </a:rPr>
              <a:t>complete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activity</a:t>
            </a:r>
            <a:endParaRPr sz="1100">
              <a:latin typeface="Arial"/>
              <a:cs typeface="Arial"/>
            </a:endParaRPr>
          </a:p>
          <a:p>
            <a:pPr marL="289560" marR="241300">
              <a:lnSpc>
                <a:spcPct val="102699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By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above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information,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estimate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time </a:t>
            </a:r>
            <a:r>
              <a:rPr sz="1100" dirty="0">
                <a:latin typeface="Arial"/>
                <a:cs typeface="Arial"/>
              </a:rPr>
              <a:t>taken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complete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task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derived.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All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assumptions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support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duration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estimate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are </a:t>
            </a:r>
            <a:r>
              <a:rPr sz="1100" dirty="0">
                <a:latin typeface="Arial"/>
                <a:cs typeface="Arial"/>
              </a:rPr>
              <a:t>documented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each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activity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299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9995" y="652540"/>
            <a:ext cx="3622536" cy="25830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118531" cy="220502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Estimate</a:t>
            </a:r>
            <a:r>
              <a:rPr sz="14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sz="14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Durations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63" y="202820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1894" y="1043214"/>
            <a:ext cx="3811904" cy="17913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Work,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Time,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Resource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relationship</a:t>
            </a:r>
            <a:endParaRPr sz="1100">
              <a:latin typeface="Arial"/>
              <a:cs typeface="Arial"/>
            </a:endParaRPr>
          </a:p>
          <a:p>
            <a:pPr marL="137160" algn="ctr">
              <a:lnSpc>
                <a:spcPct val="100000"/>
              </a:lnSpc>
              <a:spcBef>
                <a:spcPts val="910"/>
              </a:spcBef>
            </a:pPr>
            <a:r>
              <a:rPr sz="1650" baseline="-37878" dirty="0">
                <a:latin typeface="Arial"/>
                <a:cs typeface="Arial"/>
              </a:rPr>
              <a:t>Time</a:t>
            </a:r>
            <a:r>
              <a:rPr sz="1650" spc="-37" baseline="-37878" dirty="0">
                <a:latin typeface="Arial"/>
                <a:cs typeface="Arial"/>
              </a:rPr>
              <a:t> </a:t>
            </a:r>
            <a:r>
              <a:rPr sz="1650" baseline="-37878" dirty="0">
                <a:latin typeface="Arial"/>
                <a:cs typeface="Arial"/>
              </a:rPr>
              <a:t>Required</a:t>
            </a:r>
            <a:r>
              <a:rPr sz="1650" spc="-30" baseline="-37878" dirty="0">
                <a:latin typeface="Arial"/>
                <a:cs typeface="Arial"/>
              </a:rPr>
              <a:t> </a:t>
            </a:r>
            <a:r>
              <a:rPr sz="1650" baseline="-37878" dirty="0">
                <a:latin typeface="Garamond"/>
                <a:cs typeface="Garamond"/>
              </a:rPr>
              <a:t>=</a:t>
            </a:r>
            <a:r>
              <a:rPr sz="1650" spc="187" baseline="-37878" dirty="0">
                <a:latin typeface="Garamond"/>
                <a:cs typeface="Garamond"/>
              </a:rPr>
              <a:t> </a:t>
            </a:r>
            <a:r>
              <a:rPr sz="1100" u="sng" spc="1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Work</a:t>
            </a:r>
            <a:r>
              <a:rPr sz="11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Required</a:t>
            </a:r>
            <a:r>
              <a:rPr sz="1100" u="sng" spc="5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  <a:p>
            <a:pPr marL="1939289">
              <a:lnSpc>
                <a:spcPct val="100000"/>
              </a:lnSpc>
              <a:spcBef>
                <a:spcPts val="180"/>
              </a:spcBef>
            </a:pPr>
            <a:r>
              <a:rPr sz="1100" dirty="0">
                <a:latin typeface="Arial"/>
                <a:cs typeface="Arial"/>
              </a:rPr>
              <a:t>Resources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Applied</a:t>
            </a:r>
            <a:endParaRPr sz="11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430"/>
              </a:spcBef>
            </a:pPr>
            <a:r>
              <a:rPr sz="1100" dirty="0">
                <a:latin typeface="Arial"/>
                <a:cs typeface="Arial"/>
              </a:rPr>
              <a:t>Note: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this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pseudo-</a:t>
            </a:r>
            <a:r>
              <a:rPr sz="1100" dirty="0">
                <a:latin typeface="Arial"/>
                <a:cs typeface="Arial"/>
              </a:rPr>
              <a:t>mathematical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relationship.</a:t>
            </a:r>
            <a:endParaRPr sz="1100">
              <a:latin typeface="Arial"/>
              <a:cs typeface="Arial"/>
            </a:endParaRPr>
          </a:p>
          <a:p>
            <a:pPr marL="314960" marR="1778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actual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mathematical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relationship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will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depend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how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3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elements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(work,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resource)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defined.</a:t>
            </a:r>
            <a:endParaRPr sz="11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mathematical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relationship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better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described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below:</a:t>
            </a:r>
            <a:endParaRPr sz="1100">
              <a:latin typeface="Arial"/>
              <a:cs typeface="Arial"/>
            </a:endParaRPr>
          </a:p>
          <a:p>
            <a:pPr marL="152400" algn="ctr">
              <a:lnSpc>
                <a:spcPct val="100000"/>
              </a:lnSpc>
              <a:spcBef>
                <a:spcPts val="1130"/>
              </a:spcBef>
            </a:pPr>
            <a:r>
              <a:rPr sz="1100" i="1" dirty="0">
                <a:latin typeface="Book Antiqua"/>
                <a:cs typeface="Book Antiqua"/>
              </a:rPr>
              <a:t>t</a:t>
            </a:r>
            <a:r>
              <a:rPr sz="1100" i="1" spc="30" dirty="0">
                <a:latin typeface="Book Antiqua"/>
                <a:cs typeface="Book Antiqua"/>
              </a:rPr>
              <a:t> </a:t>
            </a:r>
            <a:r>
              <a:rPr sz="1100" dirty="0">
                <a:latin typeface="Garamond"/>
                <a:cs typeface="Garamond"/>
              </a:rPr>
              <a:t>=</a:t>
            </a:r>
            <a:r>
              <a:rPr sz="1100" spc="30" dirty="0">
                <a:latin typeface="Garamond"/>
                <a:cs typeface="Garamond"/>
              </a:rPr>
              <a:t> </a:t>
            </a:r>
            <a:r>
              <a:rPr sz="1100" i="1" spc="-10" dirty="0">
                <a:latin typeface="Book Antiqua"/>
                <a:cs typeface="Book Antiqua"/>
              </a:rPr>
              <a:t>f</a:t>
            </a:r>
            <a:r>
              <a:rPr sz="1100" i="1" spc="-125" dirty="0">
                <a:latin typeface="Book Antiqua"/>
                <a:cs typeface="Book Antiqua"/>
              </a:rPr>
              <a:t> </a:t>
            </a:r>
            <a:r>
              <a:rPr sz="1100" spc="-10" dirty="0">
                <a:latin typeface="Gill Sans MT"/>
                <a:cs typeface="Gill Sans MT"/>
              </a:rPr>
              <a:t>(</a:t>
            </a:r>
            <a:r>
              <a:rPr sz="1100" i="1" spc="-10" dirty="0">
                <a:latin typeface="Book Antiqua"/>
                <a:cs typeface="Book Antiqua"/>
              </a:rPr>
              <a:t>w</a:t>
            </a:r>
            <a:r>
              <a:rPr sz="1100" spc="-10" dirty="0">
                <a:latin typeface="Calibri"/>
                <a:cs typeface="Calibri"/>
              </a:rPr>
              <a:t>,</a:t>
            </a:r>
            <a:r>
              <a:rPr sz="1100" spc="-65" dirty="0">
                <a:latin typeface="Calibri"/>
                <a:cs typeface="Calibri"/>
              </a:rPr>
              <a:t> </a:t>
            </a:r>
            <a:r>
              <a:rPr sz="1100" i="1" spc="-25" dirty="0">
                <a:latin typeface="Book Antiqua"/>
                <a:cs typeface="Book Antiqua"/>
              </a:rPr>
              <a:t>r</a:t>
            </a:r>
            <a:r>
              <a:rPr sz="1100" spc="-25" dirty="0">
                <a:latin typeface="Gill Sans MT"/>
                <a:cs typeface="Gill Sans MT"/>
              </a:rPr>
              <a:t>)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300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63" y="132039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363" y="1530426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363" y="229464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363" y="284882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7294" y="987791"/>
            <a:ext cx="3801110" cy="197421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R="2648585" algn="r">
              <a:lnSpc>
                <a:spcPct val="100000"/>
              </a:lnSpc>
              <a:spcBef>
                <a:spcPts val="434"/>
              </a:spcBef>
            </a:pPr>
            <a:r>
              <a:rPr sz="1100" b="1" dirty="0">
                <a:latin typeface="Arial"/>
                <a:cs typeface="Arial"/>
              </a:rPr>
              <a:t>Expert</a:t>
            </a:r>
            <a:r>
              <a:rPr sz="1100" b="1" spc="-20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Judgment</a:t>
            </a:r>
            <a:endParaRPr sz="1100">
              <a:latin typeface="Arial"/>
              <a:cs typeface="Arial"/>
            </a:endParaRPr>
          </a:p>
          <a:p>
            <a:pPr marR="2660015" algn="r">
              <a:lnSpc>
                <a:spcPct val="100000"/>
              </a:lnSpc>
              <a:spcBef>
                <a:spcPts val="334"/>
              </a:spcBef>
            </a:pPr>
            <a:r>
              <a:rPr sz="1100" dirty="0">
                <a:latin typeface="Arial"/>
                <a:cs typeface="Arial"/>
              </a:rPr>
              <a:t>Refer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Book</a:t>
            </a:r>
            <a:endParaRPr sz="1100">
              <a:latin typeface="Arial"/>
              <a:cs typeface="Arial"/>
            </a:endParaRPr>
          </a:p>
          <a:p>
            <a:pPr marL="289560" marR="228600">
              <a:lnSpc>
                <a:spcPct val="102600"/>
              </a:lnSpc>
              <a:spcBef>
                <a:spcPts val="295"/>
              </a:spcBef>
            </a:pPr>
            <a:r>
              <a:rPr sz="1100" spc="-10" dirty="0">
                <a:latin typeface="Arial"/>
                <a:cs typeface="Arial"/>
              </a:rPr>
              <a:t>Very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common,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but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not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accurate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enough;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should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be </a:t>
            </a:r>
            <a:r>
              <a:rPr sz="1100" dirty="0">
                <a:latin typeface="Arial"/>
                <a:cs typeface="Arial"/>
              </a:rPr>
              <a:t>combined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with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other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methods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improve accuracy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b="1" dirty="0">
                <a:latin typeface="Arial"/>
                <a:cs typeface="Arial"/>
              </a:rPr>
              <a:t>Analogous</a:t>
            </a:r>
            <a:r>
              <a:rPr sz="1100" b="1" spc="-65" dirty="0">
                <a:latin typeface="Arial"/>
                <a:cs typeface="Arial"/>
              </a:rPr>
              <a:t> </a:t>
            </a:r>
            <a:r>
              <a:rPr sz="1100" b="1" spc="-10" dirty="0">
                <a:latin typeface="Arial"/>
                <a:cs typeface="Arial"/>
              </a:rPr>
              <a:t>Estimating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Means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actual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duration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previous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similar </a:t>
            </a:r>
            <a:r>
              <a:rPr sz="1100" dirty="0">
                <a:latin typeface="Arial"/>
                <a:cs typeface="Arial"/>
              </a:rPr>
              <a:t>activity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basis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estimating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duration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future </a:t>
            </a:r>
            <a:r>
              <a:rPr sz="1100" dirty="0">
                <a:latin typeface="Arial"/>
                <a:cs typeface="Arial"/>
              </a:rPr>
              <a:t>schedule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activity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latin typeface="Arial"/>
                <a:cs typeface="Arial"/>
              </a:rPr>
              <a:t>Very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common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method.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301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63" y="130268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363" y="197707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363" y="270332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7294" y="970087"/>
            <a:ext cx="3773804" cy="201866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spc="-10" dirty="0">
                <a:latin typeface="Arial"/>
                <a:cs typeface="Arial"/>
              </a:rPr>
              <a:t>Parametric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Estimating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dirty="0">
                <a:latin typeface="Arial"/>
                <a:cs typeface="Arial"/>
              </a:rPr>
              <a:t>Using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work,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resource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relationship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al"/>
              <a:cs typeface="Arial"/>
            </a:endParaRPr>
          </a:p>
          <a:p>
            <a:pPr marL="139065" algn="ctr">
              <a:lnSpc>
                <a:spcPct val="100000"/>
              </a:lnSpc>
            </a:pPr>
            <a:r>
              <a:rPr sz="1100" i="1" dirty="0">
                <a:latin typeface="Book Antiqua"/>
                <a:cs typeface="Book Antiqua"/>
              </a:rPr>
              <a:t>t</a:t>
            </a:r>
            <a:r>
              <a:rPr sz="1100" i="1" spc="30" dirty="0">
                <a:latin typeface="Book Antiqua"/>
                <a:cs typeface="Book Antiqua"/>
              </a:rPr>
              <a:t> </a:t>
            </a:r>
            <a:r>
              <a:rPr sz="1100" dirty="0">
                <a:latin typeface="Garamond"/>
                <a:cs typeface="Garamond"/>
              </a:rPr>
              <a:t>=</a:t>
            </a:r>
            <a:r>
              <a:rPr sz="1100" spc="30" dirty="0">
                <a:latin typeface="Garamond"/>
                <a:cs typeface="Garamond"/>
              </a:rPr>
              <a:t> </a:t>
            </a:r>
            <a:r>
              <a:rPr sz="1100" i="1" spc="-10" dirty="0">
                <a:latin typeface="Book Antiqua"/>
                <a:cs typeface="Book Antiqua"/>
              </a:rPr>
              <a:t>f</a:t>
            </a:r>
            <a:r>
              <a:rPr sz="1100" i="1" spc="-125" dirty="0">
                <a:latin typeface="Book Antiqua"/>
                <a:cs typeface="Book Antiqua"/>
              </a:rPr>
              <a:t> </a:t>
            </a:r>
            <a:r>
              <a:rPr sz="1100" spc="-10" dirty="0">
                <a:latin typeface="Gill Sans MT"/>
                <a:cs typeface="Gill Sans MT"/>
              </a:rPr>
              <a:t>(</a:t>
            </a:r>
            <a:r>
              <a:rPr sz="1100" i="1" spc="-10" dirty="0">
                <a:latin typeface="Book Antiqua"/>
                <a:cs typeface="Book Antiqua"/>
              </a:rPr>
              <a:t>w</a:t>
            </a:r>
            <a:r>
              <a:rPr sz="1100" spc="-10" dirty="0">
                <a:latin typeface="Calibri"/>
                <a:cs typeface="Calibri"/>
              </a:rPr>
              <a:t>,</a:t>
            </a:r>
            <a:r>
              <a:rPr sz="1100" spc="-65" dirty="0">
                <a:latin typeface="Calibri"/>
                <a:cs typeface="Calibri"/>
              </a:rPr>
              <a:t> </a:t>
            </a:r>
            <a:r>
              <a:rPr sz="1100" i="1" spc="-25" dirty="0">
                <a:latin typeface="Book Antiqua"/>
                <a:cs typeface="Book Antiqua"/>
              </a:rPr>
              <a:t>r</a:t>
            </a:r>
            <a:r>
              <a:rPr sz="1100" spc="-25" dirty="0">
                <a:latin typeface="Gill Sans MT"/>
                <a:cs typeface="Gill Sans MT"/>
              </a:rPr>
              <a:t>)</a:t>
            </a:r>
            <a:endParaRPr sz="1100">
              <a:latin typeface="Gill Sans MT"/>
              <a:cs typeface="Gill Sans MT"/>
            </a:endParaRPr>
          </a:p>
          <a:p>
            <a:pPr marL="289560" marR="5080">
              <a:lnSpc>
                <a:spcPct val="102600"/>
              </a:lnSpc>
              <a:spcBef>
                <a:spcPts val="944"/>
              </a:spcBef>
            </a:pPr>
            <a:r>
              <a:rPr sz="1100" spc="-10" dirty="0">
                <a:latin typeface="Arial"/>
                <a:cs typeface="Arial"/>
              </a:rPr>
              <a:t>Parametric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Estimating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which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duration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activity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quantitatively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determined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by </a:t>
            </a:r>
            <a:r>
              <a:rPr sz="1100" dirty="0">
                <a:latin typeface="Arial"/>
                <a:cs typeface="Arial"/>
              </a:rPr>
              <a:t>multiplying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quantity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work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performed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the </a:t>
            </a:r>
            <a:r>
              <a:rPr sz="1100" dirty="0">
                <a:latin typeface="Arial"/>
                <a:cs typeface="Arial"/>
              </a:rPr>
              <a:t>productivity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rate</a:t>
            </a:r>
            <a:endParaRPr sz="1100">
              <a:latin typeface="Arial"/>
              <a:cs typeface="Arial"/>
            </a:endParaRPr>
          </a:p>
          <a:p>
            <a:pPr marL="289560" marR="9080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Can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highly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accurate.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However,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beware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inaccurate </a:t>
            </a:r>
            <a:r>
              <a:rPr sz="1100" dirty="0">
                <a:latin typeface="Arial"/>
                <a:cs typeface="Arial"/>
              </a:rPr>
              <a:t>base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data,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improperly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used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base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data.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302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SPON’s</a:t>
            </a:r>
            <a:r>
              <a:rPr sz="14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Architects</a:t>
            </a:r>
            <a:r>
              <a:rPr sz="14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4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Builders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4740" y="1034158"/>
            <a:ext cx="2879923" cy="199555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303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SPON’s</a:t>
            </a:r>
            <a:r>
              <a:rPr sz="14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Mech</a:t>
            </a:r>
            <a:r>
              <a:rPr sz="14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4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Elec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4740" y="1081630"/>
            <a:ext cx="2880042" cy="189875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304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Three-Point</a:t>
            </a:r>
            <a:r>
              <a:rPr sz="14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Estimates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63" y="142585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363" y="161686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363" y="180787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7294" y="808734"/>
            <a:ext cx="3750310" cy="14782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accuracy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duration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estimate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improved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by </a:t>
            </a:r>
            <a:r>
              <a:rPr sz="1100" dirty="0">
                <a:latin typeface="Arial"/>
                <a:cs typeface="Arial"/>
              </a:rPr>
              <a:t>considering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amount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risk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original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estimate.</a:t>
            </a:r>
            <a:r>
              <a:rPr sz="1100" spc="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Three </a:t>
            </a:r>
            <a:r>
              <a:rPr sz="1100" dirty="0">
                <a:latin typeface="Arial"/>
                <a:cs typeface="Arial"/>
              </a:rPr>
              <a:t>types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estimate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produced:</a:t>
            </a:r>
            <a:endParaRPr sz="1100">
              <a:latin typeface="Arial"/>
              <a:cs typeface="Arial"/>
            </a:endParaRPr>
          </a:p>
          <a:p>
            <a:pPr marL="289560" marR="2762250">
              <a:lnSpc>
                <a:spcPct val="113900"/>
              </a:lnSpc>
              <a:spcBef>
                <a:spcPts val="25"/>
              </a:spcBef>
            </a:pPr>
            <a:r>
              <a:rPr sz="1100" dirty="0">
                <a:latin typeface="Arial"/>
                <a:cs typeface="Arial"/>
              </a:rPr>
              <a:t>Most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Likely </a:t>
            </a:r>
            <a:r>
              <a:rPr sz="1100" spc="-10" dirty="0">
                <a:latin typeface="Arial"/>
                <a:cs typeface="Arial"/>
              </a:rPr>
              <a:t>Optimistic Pessimistic</a:t>
            </a:r>
            <a:endParaRPr sz="1100">
              <a:latin typeface="Arial"/>
              <a:cs typeface="Arial"/>
            </a:endParaRPr>
          </a:p>
          <a:p>
            <a:pPr marL="12700" marR="929005">
              <a:lnSpc>
                <a:spcPct val="102600"/>
              </a:lnSpc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average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these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three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estimates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taken </a:t>
            </a:r>
            <a:r>
              <a:rPr sz="1100" spc="-10" dirty="0">
                <a:latin typeface="Arial"/>
                <a:cs typeface="Arial"/>
              </a:rPr>
              <a:t>Average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Duration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1408" y="2400324"/>
            <a:ext cx="64769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" dirty="0">
                <a:latin typeface="Book Antiqua"/>
                <a:cs typeface="Book Antiqua"/>
              </a:rPr>
              <a:t>e</a:t>
            </a:r>
            <a:endParaRPr sz="800">
              <a:latin typeface="Book Antiqua"/>
              <a:cs typeface="Book Antiqu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5269" y="2342221"/>
            <a:ext cx="2489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latin typeface="Book Antiqua"/>
                <a:cs typeface="Book Antiqua"/>
              </a:rPr>
              <a:t>t</a:t>
            </a:r>
            <a:r>
              <a:rPr sz="1100" i="1" spc="380" dirty="0">
                <a:latin typeface="Book Antiqua"/>
                <a:cs typeface="Book Antiqua"/>
              </a:rPr>
              <a:t> </a:t>
            </a:r>
            <a:r>
              <a:rPr sz="1100" spc="-50" dirty="0">
                <a:latin typeface="Garamond"/>
                <a:cs typeface="Garamond"/>
              </a:rPr>
              <a:t>=</a:t>
            </a:r>
            <a:endParaRPr sz="1100">
              <a:latin typeface="Garamond"/>
              <a:cs typeface="Garamon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01938" y="2227350"/>
            <a:ext cx="6089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latin typeface="Book Antiqua"/>
                <a:cs typeface="Book Antiqua"/>
              </a:rPr>
              <a:t>t</a:t>
            </a:r>
            <a:r>
              <a:rPr sz="1100" i="1" spc="360" dirty="0">
                <a:latin typeface="Book Antiqua"/>
                <a:cs typeface="Book Antiqua"/>
              </a:rPr>
              <a:t> </a:t>
            </a:r>
            <a:r>
              <a:rPr sz="1100" dirty="0">
                <a:latin typeface="Garamond"/>
                <a:cs typeface="Garamond"/>
              </a:rPr>
              <a:t>+</a:t>
            </a:r>
            <a:r>
              <a:rPr sz="1100" spc="-35" dirty="0">
                <a:latin typeface="Garamond"/>
                <a:cs typeface="Garamond"/>
              </a:rPr>
              <a:t> </a:t>
            </a:r>
            <a:r>
              <a:rPr sz="1100" i="1" dirty="0">
                <a:latin typeface="Book Antiqua"/>
                <a:cs typeface="Book Antiqua"/>
              </a:rPr>
              <a:t>t</a:t>
            </a:r>
            <a:r>
              <a:rPr sz="1100" i="1" spc="175" dirty="0">
                <a:latin typeface="Book Antiqua"/>
                <a:cs typeface="Book Antiqua"/>
              </a:rPr>
              <a:t>  </a:t>
            </a:r>
            <a:r>
              <a:rPr sz="1100" dirty="0">
                <a:latin typeface="Garamond"/>
                <a:cs typeface="Garamond"/>
              </a:rPr>
              <a:t>+</a:t>
            </a:r>
            <a:r>
              <a:rPr sz="1100" spc="-40" dirty="0">
                <a:latin typeface="Garamond"/>
                <a:cs typeface="Garamond"/>
              </a:rPr>
              <a:t> </a:t>
            </a:r>
            <a:r>
              <a:rPr sz="1100" i="1" spc="-50" dirty="0">
                <a:latin typeface="Book Antiqua"/>
                <a:cs typeface="Book Antiqua"/>
              </a:rPr>
              <a:t>t</a:t>
            </a:r>
            <a:endParaRPr sz="1100">
              <a:latin typeface="Book Antiqua"/>
              <a:cs typeface="Book Antiqu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14638" y="2455926"/>
            <a:ext cx="640715" cy="0"/>
          </a:xfrm>
          <a:custGeom>
            <a:avLst/>
            <a:gdLst/>
            <a:ahLst/>
            <a:cxnLst/>
            <a:rect l="l" t="t" r="r" b="b"/>
            <a:pathLst>
              <a:path w="640714">
                <a:moveTo>
                  <a:pt x="0" y="0"/>
                </a:moveTo>
                <a:lnTo>
                  <a:pt x="640207" y="0"/>
                </a:lnTo>
              </a:path>
            </a:pathLst>
          </a:custGeom>
          <a:ln w="81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48077" y="2263278"/>
            <a:ext cx="613410" cy="36576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  <a:tabLst>
                <a:tab pos="251460" algn="l"/>
                <a:tab pos="536575" algn="l"/>
              </a:tabLst>
            </a:pPr>
            <a:r>
              <a:rPr sz="800" i="1" spc="-50" dirty="0">
                <a:latin typeface="Book Antiqua"/>
                <a:cs typeface="Book Antiqua"/>
              </a:rPr>
              <a:t>o</a:t>
            </a:r>
            <a:r>
              <a:rPr sz="800" i="1" dirty="0">
                <a:latin typeface="Book Antiqua"/>
                <a:cs typeface="Book Antiqua"/>
              </a:rPr>
              <a:t>	</a:t>
            </a:r>
            <a:r>
              <a:rPr sz="800" i="1" spc="-50" dirty="0">
                <a:latin typeface="Book Antiqua"/>
                <a:cs typeface="Book Antiqua"/>
              </a:rPr>
              <a:t>m</a:t>
            </a:r>
            <a:r>
              <a:rPr sz="800" i="1" dirty="0">
                <a:latin typeface="Book Antiqua"/>
                <a:cs typeface="Book Antiqua"/>
              </a:rPr>
              <a:t>	</a:t>
            </a:r>
            <a:r>
              <a:rPr sz="800" i="1" spc="-50" dirty="0">
                <a:latin typeface="Book Antiqua"/>
                <a:cs typeface="Book Antiqua"/>
              </a:rPr>
              <a:t>p</a:t>
            </a:r>
            <a:endParaRPr sz="800">
              <a:latin typeface="Book Antiqua"/>
              <a:cs typeface="Book Antiqua"/>
            </a:endParaRPr>
          </a:p>
          <a:p>
            <a:pPr marR="31750" algn="ctr">
              <a:lnSpc>
                <a:spcPct val="100000"/>
              </a:lnSpc>
              <a:spcBef>
                <a:spcPts val="229"/>
              </a:spcBef>
            </a:pPr>
            <a:r>
              <a:rPr sz="1100" spc="-5" dirty="0">
                <a:latin typeface="Gill Sans MT"/>
                <a:cs typeface="Gill Sans MT"/>
              </a:rPr>
              <a:t>3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7294" y="2616694"/>
            <a:ext cx="26314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Arial"/>
                <a:cs typeface="Arial"/>
              </a:rPr>
              <a:t>Weighted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Average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Duration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(as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PERT)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36762" y="3031336"/>
            <a:ext cx="64769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i="1" spc="-5" dirty="0">
                <a:latin typeface="Book Antiqua"/>
                <a:cs typeface="Book Antiqua"/>
              </a:rPr>
              <a:t>e</a:t>
            </a:r>
            <a:endParaRPr sz="800">
              <a:latin typeface="Book Antiqua"/>
              <a:cs typeface="Book Antiqu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90636" y="2973233"/>
            <a:ext cx="2489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latin typeface="Book Antiqua"/>
                <a:cs typeface="Book Antiqua"/>
              </a:rPr>
              <a:t>t</a:t>
            </a:r>
            <a:r>
              <a:rPr sz="1100" i="1" spc="380" dirty="0">
                <a:latin typeface="Book Antiqua"/>
                <a:cs typeface="Book Antiqua"/>
              </a:rPr>
              <a:t> </a:t>
            </a:r>
            <a:r>
              <a:rPr sz="1100" spc="-50" dirty="0">
                <a:latin typeface="Garamond"/>
                <a:cs typeface="Garamond"/>
              </a:rPr>
              <a:t>=</a:t>
            </a:r>
            <a:endParaRPr sz="1100">
              <a:latin typeface="Garamond"/>
              <a:cs typeface="Garamon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67305" y="2858362"/>
            <a:ext cx="6781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latin typeface="Book Antiqua"/>
                <a:cs typeface="Book Antiqua"/>
              </a:rPr>
              <a:t>t</a:t>
            </a:r>
            <a:r>
              <a:rPr sz="1100" i="1" spc="360" dirty="0">
                <a:latin typeface="Book Antiqua"/>
                <a:cs typeface="Book Antiqua"/>
              </a:rPr>
              <a:t> </a:t>
            </a:r>
            <a:r>
              <a:rPr sz="1100" dirty="0">
                <a:latin typeface="Garamond"/>
                <a:cs typeface="Garamond"/>
              </a:rPr>
              <a:t>+</a:t>
            </a:r>
            <a:r>
              <a:rPr sz="1100" spc="-40" dirty="0">
                <a:latin typeface="Garamond"/>
                <a:cs typeface="Garamond"/>
              </a:rPr>
              <a:t> </a:t>
            </a:r>
            <a:r>
              <a:rPr sz="1100" dirty="0">
                <a:latin typeface="Gill Sans MT"/>
                <a:cs typeface="Gill Sans MT"/>
              </a:rPr>
              <a:t>4</a:t>
            </a:r>
            <a:r>
              <a:rPr sz="1100" i="1" dirty="0">
                <a:latin typeface="Book Antiqua"/>
                <a:cs typeface="Book Antiqua"/>
              </a:rPr>
              <a:t>t</a:t>
            </a:r>
            <a:r>
              <a:rPr sz="1100" i="1" spc="175" dirty="0">
                <a:latin typeface="Book Antiqua"/>
                <a:cs typeface="Book Antiqua"/>
              </a:rPr>
              <a:t>  </a:t>
            </a:r>
            <a:r>
              <a:rPr sz="1100" dirty="0">
                <a:latin typeface="Garamond"/>
                <a:cs typeface="Garamond"/>
              </a:rPr>
              <a:t>+</a:t>
            </a:r>
            <a:r>
              <a:rPr sz="1100" spc="-40" dirty="0">
                <a:latin typeface="Garamond"/>
                <a:cs typeface="Garamond"/>
              </a:rPr>
              <a:t> </a:t>
            </a:r>
            <a:r>
              <a:rPr sz="1100" i="1" spc="-50" dirty="0">
                <a:latin typeface="Book Antiqua"/>
                <a:cs typeface="Book Antiqua"/>
              </a:rPr>
              <a:t>t</a:t>
            </a:r>
            <a:endParaRPr sz="1100">
              <a:latin typeface="Book Antiqua"/>
              <a:cs typeface="Book Antiqu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80005" y="3086938"/>
            <a:ext cx="709930" cy="0"/>
          </a:xfrm>
          <a:custGeom>
            <a:avLst/>
            <a:gdLst/>
            <a:ahLst/>
            <a:cxnLst/>
            <a:rect l="l" t="t" r="r" b="b"/>
            <a:pathLst>
              <a:path w="709930">
                <a:moveTo>
                  <a:pt x="0" y="0"/>
                </a:moveTo>
                <a:lnTo>
                  <a:pt x="709472" y="0"/>
                </a:lnTo>
              </a:path>
            </a:pathLst>
          </a:custGeom>
          <a:ln w="81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113445" y="2894290"/>
            <a:ext cx="682625" cy="36576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  <a:tabLst>
                <a:tab pos="320675" algn="l"/>
                <a:tab pos="605790" algn="l"/>
              </a:tabLst>
            </a:pPr>
            <a:r>
              <a:rPr sz="800" i="1" spc="-50" dirty="0">
                <a:latin typeface="Book Antiqua"/>
                <a:cs typeface="Book Antiqua"/>
              </a:rPr>
              <a:t>o</a:t>
            </a:r>
            <a:r>
              <a:rPr sz="800" i="1" dirty="0">
                <a:latin typeface="Book Antiqua"/>
                <a:cs typeface="Book Antiqua"/>
              </a:rPr>
              <a:t>	</a:t>
            </a:r>
            <a:r>
              <a:rPr sz="800" i="1" spc="-50" dirty="0">
                <a:latin typeface="Book Antiqua"/>
                <a:cs typeface="Book Antiqua"/>
              </a:rPr>
              <a:t>m</a:t>
            </a:r>
            <a:r>
              <a:rPr sz="800" i="1" dirty="0">
                <a:latin typeface="Book Antiqua"/>
                <a:cs typeface="Book Antiqua"/>
              </a:rPr>
              <a:t>	</a:t>
            </a:r>
            <a:r>
              <a:rPr sz="800" i="1" spc="-50" dirty="0">
                <a:latin typeface="Book Antiqua"/>
                <a:cs typeface="Book Antiqua"/>
              </a:rPr>
              <a:t>p</a:t>
            </a:r>
            <a:endParaRPr sz="800">
              <a:latin typeface="Book Antiqua"/>
              <a:cs typeface="Book Antiqua"/>
            </a:endParaRPr>
          </a:p>
          <a:p>
            <a:pPr marR="31750" algn="ctr">
              <a:lnSpc>
                <a:spcPct val="100000"/>
              </a:lnSpc>
              <a:spcBef>
                <a:spcPts val="229"/>
              </a:spcBef>
            </a:pPr>
            <a:r>
              <a:rPr sz="1100" spc="-5" dirty="0">
                <a:latin typeface="Gill Sans MT"/>
                <a:cs typeface="Gill Sans MT"/>
              </a:rPr>
              <a:t>6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305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Reserve</a:t>
            </a:r>
            <a:r>
              <a:rPr sz="14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63" y="160652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363" y="181655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7294" y="1145614"/>
            <a:ext cx="3913504" cy="168275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387350" algn="just">
              <a:lnSpc>
                <a:spcPct val="102699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Reserve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analysis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means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adding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time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previously </a:t>
            </a:r>
            <a:r>
              <a:rPr sz="1100" dirty="0">
                <a:latin typeface="Arial"/>
                <a:cs typeface="Arial"/>
              </a:rPr>
              <a:t>determined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(or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estimated)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activity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duration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account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for:</a:t>
            </a:r>
            <a:endParaRPr sz="1100">
              <a:latin typeface="Arial"/>
              <a:cs typeface="Arial"/>
            </a:endParaRPr>
          </a:p>
          <a:p>
            <a:pPr marL="289560" marR="183515" algn="just">
              <a:lnSpc>
                <a:spcPct val="125299"/>
              </a:lnSpc>
            </a:pPr>
            <a:r>
              <a:rPr sz="1100" spc="-10" dirty="0">
                <a:latin typeface="Arial"/>
                <a:cs typeface="Arial"/>
              </a:rPr>
              <a:t>Potential </a:t>
            </a:r>
            <a:r>
              <a:rPr sz="1100" dirty="0">
                <a:latin typeface="Arial"/>
                <a:cs typeface="Arial"/>
              </a:rPr>
              <a:t>Data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inaccuracies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(analogous, </a:t>
            </a:r>
            <a:r>
              <a:rPr sz="1100" dirty="0">
                <a:latin typeface="Arial"/>
                <a:cs typeface="Arial"/>
              </a:rPr>
              <a:t>parametric</a:t>
            </a:r>
            <a:r>
              <a:rPr sz="1100" spc="-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etc.) </a:t>
            </a:r>
            <a:r>
              <a:rPr sz="1100" dirty="0">
                <a:latin typeface="Arial"/>
                <a:cs typeface="Arial"/>
              </a:rPr>
              <a:t>Schedule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risks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(resource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availability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etc.)</a:t>
            </a:r>
            <a:endParaRPr sz="1100">
              <a:latin typeface="Arial"/>
              <a:cs typeface="Arial"/>
            </a:endParaRPr>
          </a:p>
          <a:p>
            <a:pPr marL="12700" marR="160020" algn="just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Contingencies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based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%age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estimated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activities, </a:t>
            </a:r>
            <a:r>
              <a:rPr sz="1100" dirty="0">
                <a:latin typeface="Arial"/>
                <a:cs typeface="Arial"/>
              </a:rPr>
              <a:t>fixed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durations,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etc.</a:t>
            </a:r>
            <a:endParaRPr sz="1100">
              <a:latin typeface="Arial"/>
              <a:cs typeface="Arial"/>
            </a:endParaRPr>
          </a:p>
          <a:p>
            <a:pPr marL="12700" marR="5080" algn="just">
              <a:lnSpc>
                <a:spcPct val="102600"/>
              </a:lnSpc>
            </a:pPr>
            <a:r>
              <a:rPr sz="1100" dirty="0">
                <a:latin typeface="Arial"/>
                <a:cs typeface="Arial"/>
              </a:rPr>
              <a:t>Contingency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reserves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utilised,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reduced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eliminated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as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progresses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information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becomes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available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aspects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contingency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reserves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should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documented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306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287845"/>
            <a:ext cx="4608195" cy="465455"/>
            <a:chOff x="0" y="287845"/>
            <a:chExt cx="4608195" cy="465455"/>
          </a:xfrm>
        </p:grpSpPr>
        <p:sp>
          <p:nvSpPr>
            <p:cNvPr id="4" name="object 4"/>
            <p:cNvSpPr/>
            <p:nvPr/>
          </p:nvSpPr>
          <p:spPr>
            <a:xfrm>
              <a:off x="0" y="287845"/>
              <a:ext cx="4608195" cy="144145"/>
            </a:xfrm>
            <a:custGeom>
              <a:avLst/>
              <a:gdLst/>
              <a:ahLst/>
              <a:cxnLst/>
              <a:rect l="l" t="t" r="r" b="b"/>
              <a:pathLst>
                <a:path w="4608195" h="144145">
                  <a:moveTo>
                    <a:pt x="4608004" y="0"/>
                  </a:moveTo>
                  <a:lnTo>
                    <a:pt x="0" y="0"/>
                  </a:lnTo>
                  <a:lnTo>
                    <a:pt x="0" y="143929"/>
                  </a:lnTo>
                  <a:lnTo>
                    <a:pt x="4608004" y="143929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31761"/>
              <a:ext cx="4608195" cy="321945"/>
            </a:xfrm>
            <a:custGeom>
              <a:avLst/>
              <a:gdLst/>
              <a:ahLst/>
              <a:cxnLst/>
              <a:rect l="l" t="t" r="r" b="b"/>
              <a:pathLst>
                <a:path w="4608195" h="321945">
                  <a:moveTo>
                    <a:pt x="4608004" y="0"/>
                  </a:moveTo>
                  <a:lnTo>
                    <a:pt x="0" y="0"/>
                  </a:lnTo>
                  <a:lnTo>
                    <a:pt x="0" y="321500"/>
                  </a:lnTo>
                  <a:lnTo>
                    <a:pt x="4608004" y="32150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8000" y="477339"/>
            <a:ext cx="22282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sz="14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Duration</a:t>
            </a:r>
            <a:r>
              <a:rPr sz="14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Estimating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8073" y="477339"/>
            <a:ext cx="6508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5363" y="188652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5363" y="2096554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363" y="251661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253552"/>
            <a:ext cx="3793490" cy="137604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just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Activity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Durations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Estimates:</a:t>
            </a:r>
            <a:r>
              <a:rPr sz="1100" spc="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quantitative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assessments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the </a:t>
            </a:r>
            <a:r>
              <a:rPr sz="1100" dirty="0">
                <a:latin typeface="Arial"/>
                <a:cs typeface="Arial"/>
              </a:rPr>
              <a:t>work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periods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(time)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that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will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required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complete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schedule activities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Arial"/>
                <a:cs typeface="Arial"/>
              </a:rPr>
              <a:t>2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weeks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Garamond"/>
                <a:cs typeface="Garamond"/>
              </a:rPr>
              <a:t>±</a:t>
            </a:r>
            <a:r>
              <a:rPr sz="1100" spc="10" dirty="0">
                <a:latin typeface="Garamond"/>
                <a:cs typeface="Garamond"/>
              </a:rPr>
              <a:t> </a:t>
            </a:r>
            <a:r>
              <a:rPr sz="1100" dirty="0">
                <a:latin typeface="Arial"/>
                <a:cs typeface="Arial"/>
              </a:rPr>
              <a:t>2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days</a:t>
            </a:r>
            <a:endParaRPr sz="1100">
              <a:latin typeface="Arial"/>
              <a:cs typeface="Arial"/>
            </a:endParaRPr>
          </a:p>
          <a:p>
            <a:pPr marL="12700" marR="1875155" indent="27686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85%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probability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12</a:t>
            </a:r>
            <a:r>
              <a:rPr sz="1100" spc="-25" dirty="0">
                <a:latin typeface="Arial"/>
                <a:cs typeface="Arial"/>
              </a:rPr>
              <a:t> days 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Document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Updates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sz="1100" dirty="0">
                <a:latin typeface="Arial"/>
                <a:cs typeface="Arial"/>
              </a:rPr>
              <a:t>Refer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book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previous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lectures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307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Develop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1028" y="1070313"/>
            <a:ext cx="2861189" cy="178274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7294" y="2987762"/>
            <a:ext cx="2204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Part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Planning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Group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308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Develop</a:t>
            </a:r>
            <a:r>
              <a:rPr sz="14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63" y="251669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363" y="272672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363" y="293676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363" y="314679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7294" y="851267"/>
            <a:ext cx="3913504" cy="24085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Schedule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Development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iterative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process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determine</a:t>
            </a:r>
            <a:r>
              <a:rPr sz="1100" spc="-25" dirty="0">
                <a:latin typeface="Arial"/>
                <a:cs typeface="Arial"/>
              </a:rPr>
              <a:t> the </a:t>
            </a:r>
            <a:r>
              <a:rPr sz="1100" dirty="0">
                <a:latin typeface="Arial"/>
                <a:cs typeface="Arial"/>
              </a:rPr>
              <a:t>planned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start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planned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completion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dates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activities </a:t>
            </a:r>
            <a:r>
              <a:rPr sz="1100" dirty="0">
                <a:latin typeface="Arial"/>
                <a:cs typeface="Arial"/>
              </a:rPr>
              <a:t>Duration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Estimates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Resource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Estimates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need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be </a:t>
            </a:r>
            <a:r>
              <a:rPr sz="1100" dirty="0">
                <a:latin typeface="Arial"/>
                <a:cs typeface="Arial"/>
              </a:rPr>
              <a:t>revised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order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develop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accurate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schedule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against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which 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progress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tracked</a:t>
            </a:r>
            <a:endParaRPr sz="1100">
              <a:latin typeface="Arial"/>
              <a:cs typeface="Arial"/>
            </a:endParaRPr>
          </a:p>
          <a:p>
            <a:pPr marL="12700" marR="622300">
              <a:lnSpc>
                <a:spcPct val="102600"/>
              </a:lnSpc>
            </a:pP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initial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Schedule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known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‘Baseline Schedule’.</a:t>
            </a:r>
            <a:endParaRPr sz="1100">
              <a:latin typeface="Arial"/>
              <a:cs typeface="Arial"/>
            </a:endParaRPr>
          </a:p>
          <a:p>
            <a:pPr marL="12700" marR="66675">
              <a:lnSpc>
                <a:spcPct val="102699"/>
              </a:lnSpc>
            </a:pPr>
            <a:r>
              <a:rPr sz="1100" dirty="0">
                <a:latin typeface="Arial"/>
                <a:cs typeface="Arial"/>
              </a:rPr>
              <a:t>Schedule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Development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continues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throughout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course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of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project.</a:t>
            </a:r>
            <a:endParaRPr sz="1100">
              <a:latin typeface="Arial"/>
              <a:cs typeface="Arial"/>
            </a:endParaRPr>
          </a:p>
          <a:p>
            <a:pPr marL="289560" marR="1116965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Risk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Events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occur,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occur </a:t>
            </a:r>
            <a:r>
              <a:rPr sz="1100" dirty="0">
                <a:latin typeface="Arial"/>
                <a:cs typeface="Arial"/>
              </a:rPr>
              <a:t>Resource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Availabilities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change </a:t>
            </a:r>
            <a:r>
              <a:rPr sz="1100" dirty="0">
                <a:latin typeface="Arial"/>
                <a:cs typeface="Arial"/>
              </a:rPr>
              <a:t>Scope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may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change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spc="-20" dirty="0">
                <a:latin typeface="Arial"/>
                <a:cs typeface="Arial"/>
              </a:rPr>
              <a:t>Etc.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309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276033" cy="25200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4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Techniques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63" y="152655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363" y="173658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363" y="215665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363" y="236668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7294" y="1193950"/>
            <a:ext cx="2784475" cy="1496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414655" indent="-277495">
              <a:lnSpc>
                <a:spcPct val="125299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Network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Analysis,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CPM,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Critical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Chain </a:t>
            </a:r>
            <a:r>
              <a:rPr sz="1100" dirty="0">
                <a:latin typeface="Arial"/>
                <a:cs typeface="Arial"/>
              </a:rPr>
              <a:t>Already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covered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lectures</a:t>
            </a:r>
            <a:endParaRPr sz="1100">
              <a:latin typeface="Arial"/>
              <a:cs typeface="Arial"/>
            </a:endParaRPr>
          </a:p>
          <a:p>
            <a:pPr marL="12700" marR="563880" indent="276860">
              <a:lnSpc>
                <a:spcPct val="125299"/>
              </a:lnSpc>
            </a:pPr>
            <a:r>
              <a:rPr sz="1100" dirty="0">
                <a:latin typeface="Arial"/>
                <a:cs typeface="Arial"/>
              </a:rPr>
              <a:t>Refer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Book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further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details </a:t>
            </a:r>
            <a:r>
              <a:rPr sz="1100" dirty="0">
                <a:latin typeface="Arial"/>
                <a:cs typeface="Arial"/>
              </a:rPr>
              <a:t>Schedule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Compression</a:t>
            </a:r>
            <a:endParaRPr sz="1100">
              <a:latin typeface="Arial"/>
              <a:cs typeface="Arial"/>
            </a:endParaRPr>
          </a:p>
          <a:p>
            <a:pPr marL="289560" marR="1674495">
              <a:lnSpc>
                <a:spcPct val="125299"/>
              </a:lnSpc>
            </a:pPr>
            <a:r>
              <a:rPr sz="1100" spc="-10" dirty="0">
                <a:latin typeface="Arial"/>
                <a:cs typeface="Arial"/>
              </a:rPr>
              <a:t>Crashing Fast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Tracking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latin typeface="Arial"/>
                <a:cs typeface="Arial"/>
              </a:rPr>
              <a:t>What-</a:t>
            </a:r>
            <a:r>
              <a:rPr sz="1100" dirty="0">
                <a:latin typeface="Arial"/>
                <a:cs typeface="Arial"/>
              </a:rPr>
              <a:t>if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Scenario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Analysis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Resource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Leveling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310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Schedule</a:t>
            </a:r>
            <a:r>
              <a:rPr sz="1400" spc="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Compression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63" y="181301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363" y="219511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7294" y="1352116"/>
            <a:ext cx="3867785" cy="11283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8382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Schedule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Compression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shortens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schedule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without </a:t>
            </a:r>
            <a:r>
              <a:rPr sz="1100" dirty="0">
                <a:latin typeface="Arial"/>
                <a:cs typeface="Arial"/>
              </a:rPr>
              <a:t>changing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scope.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Crashing:</a:t>
            </a:r>
            <a:r>
              <a:rPr sz="1100" spc="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shortening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activity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durations,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order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shorten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overall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duration</a:t>
            </a:r>
            <a:endParaRPr sz="1100">
              <a:latin typeface="Arial"/>
              <a:cs typeface="Arial"/>
            </a:endParaRPr>
          </a:p>
          <a:p>
            <a:pPr marL="289560" marR="143510">
              <a:lnSpc>
                <a:spcPct val="102600"/>
              </a:lnSpc>
              <a:spcBef>
                <a:spcPts val="300"/>
              </a:spcBef>
            </a:pPr>
            <a:r>
              <a:rPr sz="1100" spc="-25" dirty="0">
                <a:latin typeface="Arial"/>
                <a:cs typeface="Arial"/>
              </a:rPr>
              <a:t>Fast-</a:t>
            </a:r>
            <a:r>
              <a:rPr sz="1100" spc="-20" dirty="0">
                <a:latin typeface="Arial"/>
                <a:cs typeface="Arial"/>
              </a:rPr>
              <a:t>Tracking:</a:t>
            </a:r>
            <a:r>
              <a:rPr sz="1100" spc="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commencing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phases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activities)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before </a:t>
            </a:r>
            <a:r>
              <a:rPr sz="1100" dirty="0">
                <a:latin typeface="Arial"/>
                <a:cs typeface="Arial"/>
              </a:rPr>
              <a:t>their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logical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predecessor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completed.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311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Crashing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63" y="1247152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363" y="143021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363" y="178534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363" y="2332520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5363" y="303265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1894" y="808734"/>
            <a:ext cx="3898265" cy="25088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 marR="30480" algn="just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Shortening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Activity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durations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order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shorten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overall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project duration.</a:t>
            </a:r>
            <a:endParaRPr sz="1100">
              <a:latin typeface="Arial"/>
              <a:cs typeface="Arial"/>
            </a:endParaRPr>
          </a:p>
          <a:p>
            <a:pPr marL="314960" marR="67310" algn="just">
              <a:lnSpc>
                <a:spcPct val="105900"/>
              </a:lnSpc>
              <a:spcBef>
                <a:spcPts val="80"/>
              </a:spcBef>
            </a:pPr>
            <a:r>
              <a:rPr sz="1100" dirty="0">
                <a:latin typeface="Arial"/>
                <a:cs typeface="Arial"/>
              </a:rPr>
              <a:t>Usually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involves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shortening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durations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critical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path. </a:t>
            </a:r>
            <a:r>
              <a:rPr sz="1100" dirty="0">
                <a:latin typeface="Arial"/>
                <a:cs typeface="Arial"/>
              </a:rPr>
              <a:t>Shortening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durations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Critical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Path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may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change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the </a:t>
            </a:r>
            <a:r>
              <a:rPr sz="1100" dirty="0">
                <a:latin typeface="Arial"/>
                <a:cs typeface="Arial"/>
              </a:rPr>
              <a:t>Critical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Path</a:t>
            </a:r>
            <a:endParaRPr sz="1100">
              <a:latin typeface="Arial"/>
              <a:cs typeface="Arial"/>
            </a:endParaRPr>
          </a:p>
          <a:p>
            <a:pPr marL="314960" algn="just">
              <a:lnSpc>
                <a:spcPct val="100000"/>
              </a:lnSpc>
              <a:spcBef>
                <a:spcPts val="120"/>
              </a:spcBef>
            </a:pPr>
            <a:r>
              <a:rPr sz="1100" dirty="0">
                <a:latin typeface="Arial"/>
                <a:cs typeface="Arial"/>
              </a:rPr>
              <a:t>Crashing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normally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involves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increased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costs</a:t>
            </a:r>
            <a:endParaRPr sz="1100">
              <a:latin typeface="Arial"/>
              <a:cs typeface="Arial"/>
            </a:endParaRPr>
          </a:p>
          <a:p>
            <a:pPr marL="38100" marR="321310" algn="just">
              <a:lnSpc>
                <a:spcPct val="102600"/>
              </a:lnSpc>
              <a:spcBef>
                <a:spcPts val="125"/>
              </a:spcBef>
            </a:pPr>
            <a:r>
              <a:rPr sz="1100" dirty="0">
                <a:latin typeface="Arial"/>
                <a:cs typeface="Arial"/>
              </a:rPr>
              <a:t>Crashing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involves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increasing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resources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(labour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and/or </a:t>
            </a:r>
            <a:r>
              <a:rPr sz="1100" dirty="0">
                <a:latin typeface="Arial"/>
                <a:cs typeface="Arial"/>
              </a:rPr>
              <a:t>equipment)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assigned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activity.</a:t>
            </a:r>
            <a:endParaRPr sz="1100">
              <a:latin typeface="Arial"/>
              <a:cs typeface="Arial"/>
            </a:endParaRPr>
          </a:p>
          <a:p>
            <a:pPr marL="314960">
              <a:lnSpc>
                <a:spcPct val="100000"/>
              </a:lnSpc>
              <a:spcBef>
                <a:spcPts val="155"/>
              </a:spcBef>
            </a:pPr>
            <a:r>
              <a:rPr sz="1100" spc="-10" dirty="0">
                <a:latin typeface="Arial"/>
                <a:cs typeface="Arial"/>
              </a:rPr>
              <a:t>Remember:</a:t>
            </a:r>
            <a:endParaRPr sz="1100">
              <a:latin typeface="Arial"/>
              <a:cs typeface="Arial"/>
            </a:endParaRPr>
          </a:p>
          <a:p>
            <a:pPr marL="846455">
              <a:lnSpc>
                <a:spcPct val="100000"/>
              </a:lnSpc>
              <a:spcBef>
                <a:spcPts val="1035"/>
              </a:spcBef>
            </a:pPr>
            <a:r>
              <a:rPr sz="1650" baseline="-37878" dirty="0">
                <a:latin typeface="Arial"/>
                <a:cs typeface="Arial"/>
              </a:rPr>
              <a:t>Time</a:t>
            </a:r>
            <a:r>
              <a:rPr sz="1650" spc="-37" baseline="-37878" dirty="0">
                <a:latin typeface="Arial"/>
                <a:cs typeface="Arial"/>
              </a:rPr>
              <a:t> </a:t>
            </a:r>
            <a:r>
              <a:rPr sz="1650" baseline="-37878" dirty="0">
                <a:latin typeface="Arial"/>
                <a:cs typeface="Arial"/>
              </a:rPr>
              <a:t>Required</a:t>
            </a:r>
            <a:r>
              <a:rPr sz="1650" spc="-30" baseline="-37878" dirty="0">
                <a:latin typeface="Arial"/>
                <a:cs typeface="Arial"/>
              </a:rPr>
              <a:t> </a:t>
            </a:r>
            <a:r>
              <a:rPr sz="1650" baseline="-37878" dirty="0">
                <a:latin typeface="Garamond"/>
                <a:cs typeface="Garamond"/>
              </a:rPr>
              <a:t>=</a:t>
            </a:r>
            <a:r>
              <a:rPr sz="1650" spc="187" baseline="-37878" dirty="0">
                <a:latin typeface="Garamond"/>
                <a:cs typeface="Garamond"/>
              </a:rPr>
              <a:t> </a:t>
            </a:r>
            <a:r>
              <a:rPr sz="1100" u="sng" spc="1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11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Work</a:t>
            </a:r>
            <a:r>
              <a:rPr sz="1100" u="sng" spc="-2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11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Required</a:t>
            </a:r>
            <a:r>
              <a:rPr sz="1100" u="sng" spc="50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100">
              <a:latin typeface="Arial"/>
              <a:cs typeface="Arial"/>
            </a:endParaRPr>
          </a:p>
          <a:p>
            <a:pPr marL="1939289">
              <a:lnSpc>
                <a:spcPct val="100000"/>
              </a:lnSpc>
              <a:spcBef>
                <a:spcPts val="175"/>
              </a:spcBef>
            </a:pPr>
            <a:r>
              <a:rPr sz="1100" dirty="0">
                <a:latin typeface="Arial"/>
                <a:cs typeface="Arial"/>
              </a:rPr>
              <a:t>Resources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Applied</a:t>
            </a:r>
            <a:endParaRPr sz="1100">
              <a:latin typeface="Arial"/>
              <a:cs typeface="Arial"/>
            </a:endParaRPr>
          </a:p>
          <a:p>
            <a:pPr marL="314960" marR="360680">
              <a:lnSpc>
                <a:spcPct val="102600"/>
              </a:lnSpc>
              <a:spcBef>
                <a:spcPts val="309"/>
              </a:spcBef>
            </a:pPr>
            <a:r>
              <a:rPr sz="1100" spc="-60" dirty="0">
                <a:latin typeface="Arial"/>
                <a:cs typeface="Arial"/>
              </a:rPr>
              <a:t>You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cannot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change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work;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scope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must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remain unchanged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312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Crashing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63" y="1374343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5363" y="175644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5363" y="229038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8738" y="2473807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167" y="0"/>
                </a:moveTo>
                <a:lnTo>
                  <a:pt x="0" y="0"/>
                </a:lnTo>
                <a:lnTo>
                  <a:pt x="0" y="66166"/>
                </a:lnTo>
                <a:lnTo>
                  <a:pt x="66167" y="66166"/>
                </a:lnTo>
                <a:lnTo>
                  <a:pt x="66167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78738" y="2625636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167" y="0"/>
                </a:moveTo>
                <a:lnTo>
                  <a:pt x="0" y="0"/>
                </a:lnTo>
                <a:lnTo>
                  <a:pt x="0" y="66166"/>
                </a:lnTo>
                <a:lnTo>
                  <a:pt x="66167" y="66166"/>
                </a:lnTo>
                <a:lnTo>
                  <a:pt x="66167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8738" y="2777464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167" y="0"/>
                </a:moveTo>
                <a:lnTo>
                  <a:pt x="0" y="0"/>
                </a:lnTo>
                <a:lnTo>
                  <a:pt x="0" y="66166"/>
                </a:lnTo>
                <a:lnTo>
                  <a:pt x="66167" y="66166"/>
                </a:lnTo>
                <a:lnTo>
                  <a:pt x="66167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7294" y="1041740"/>
            <a:ext cx="3861435" cy="18402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100" b="1" dirty="0">
                <a:latin typeface="Arial"/>
                <a:cs typeface="Arial"/>
              </a:rPr>
              <a:t>N</a:t>
            </a:r>
            <a:r>
              <a:rPr sz="1100" dirty="0">
                <a:latin typeface="Gill Sans MT"/>
                <a:cs typeface="Gill Sans MT"/>
              </a:rPr>
              <a:t>ever</a:t>
            </a:r>
            <a:r>
              <a:rPr sz="1100" spc="-35" dirty="0">
                <a:latin typeface="Gill Sans MT"/>
                <a:cs typeface="Gill Sans MT"/>
              </a:rPr>
              <a:t> </a:t>
            </a:r>
            <a:r>
              <a:rPr sz="1100" dirty="0">
                <a:latin typeface="Arial"/>
                <a:cs typeface="Arial"/>
              </a:rPr>
              <a:t>crash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planning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stage</a:t>
            </a:r>
            <a:endParaRPr sz="1100">
              <a:latin typeface="Arial"/>
              <a:cs typeface="Arial"/>
            </a:endParaRPr>
          </a:p>
          <a:p>
            <a:pPr marL="289560" marR="30353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At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planning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stage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you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should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looking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building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in </a:t>
            </a:r>
            <a:r>
              <a:rPr sz="1100" dirty="0">
                <a:latin typeface="Arial"/>
                <a:cs typeface="Arial"/>
              </a:rPr>
              <a:t>schedule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contingency.</a:t>
            </a:r>
            <a:endParaRPr sz="1100">
              <a:latin typeface="Arial"/>
              <a:cs typeface="Arial"/>
            </a:endParaRP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If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you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crashing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planning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stage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then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you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have </a:t>
            </a:r>
            <a:r>
              <a:rPr sz="1100" spc="-10" dirty="0">
                <a:latin typeface="Arial"/>
                <a:cs typeface="Arial"/>
              </a:rPr>
              <a:t>underestimated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resources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or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resource</a:t>
            </a:r>
            <a:r>
              <a:rPr sz="1100" spc="-10" dirty="0">
                <a:latin typeface="Arial"/>
                <a:cs typeface="Arial"/>
              </a:rPr>
              <a:t> availability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(need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to </a:t>
            </a:r>
            <a:r>
              <a:rPr sz="1100" spc="-10" dirty="0">
                <a:latin typeface="Arial"/>
                <a:cs typeface="Arial"/>
              </a:rPr>
              <a:t>re-</a:t>
            </a:r>
            <a:r>
              <a:rPr sz="1100" dirty="0">
                <a:latin typeface="Arial"/>
                <a:cs typeface="Arial"/>
              </a:rPr>
              <a:t>plan,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crash)</a:t>
            </a:r>
            <a:endParaRPr sz="11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170"/>
              </a:spcBef>
            </a:pPr>
            <a:r>
              <a:rPr sz="1100" dirty="0">
                <a:latin typeface="Arial"/>
                <a:cs typeface="Arial"/>
              </a:rPr>
              <a:t>Better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look</a:t>
            </a:r>
            <a:r>
              <a:rPr sz="1100" spc="-25" dirty="0">
                <a:latin typeface="Arial"/>
                <a:cs typeface="Arial"/>
              </a:rPr>
              <a:t> at:</a:t>
            </a:r>
            <a:endParaRPr sz="1100">
              <a:latin typeface="Arial"/>
              <a:cs typeface="Arial"/>
            </a:endParaRPr>
          </a:p>
          <a:p>
            <a:pPr marL="566420" marR="158750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Sequence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Activities</a:t>
            </a:r>
            <a:r>
              <a:rPr sz="1000" spc="5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Internal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v.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External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Resources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190"/>
              </a:lnSpc>
            </a:pPr>
            <a:r>
              <a:rPr sz="1000" dirty="0">
                <a:latin typeface="Arial"/>
                <a:cs typeface="Arial"/>
              </a:rPr>
              <a:t>Modification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Scope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(requires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stakeholder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approval)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313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Crashing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63" y="2149259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7294" y="1172132"/>
            <a:ext cx="3842385" cy="164465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172085">
              <a:lnSpc>
                <a:spcPct val="102699"/>
              </a:lnSpc>
              <a:spcBef>
                <a:spcPts val="55"/>
              </a:spcBef>
            </a:pP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correctly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planned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executed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should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not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require crashing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</a:pPr>
            <a:r>
              <a:rPr sz="1100" dirty="0">
                <a:latin typeface="Arial"/>
                <a:cs typeface="Arial"/>
              </a:rPr>
              <a:t>Crashing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should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looked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upon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last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resort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for </a:t>
            </a:r>
            <a:r>
              <a:rPr sz="1100" dirty="0">
                <a:latin typeface="Arial"/>
                <a:cs typeface="Arial"/>
              </a:rPr>
              <a:t>bringing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back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schedule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Arial"/>
                <a:cs typeface="Arial"/>
              </a:rPr>
              <a:t>Not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all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activities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crashed</a:t>
            </a:r>
            <a:endParaRPr sz="1100">
              <a:latin typeface="Arial"/>
              <a:cs typeface="Arial"/>
            </a:endParaRPr>
          </a:p>
          <a:p>
            <a:pPr marL="289560" marR="12065">
              <a:lnSpc>
                <a:spcPct val="102600"/>
              </a:lnSpc>
              <a:spcBef>
                <a:spcPts val="300"/>
              </a:spcBef>
            </a:pPr>
            <a:r>
              <a:rPr sz="1100" i="1" dirty="0">
                <a:latin typeface="Arial"/>
                <a:cs typeface="Arial"/>
              </a:rPr>
              <a:t>It</a:t>
            </a:r>
            <a:r>
              <a:rPr sz="1100" i="1" spc="-4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takes</a:t>
            </a:r>
            <a:r>
              <a:rPr sz="1100" i="1" spc="-3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one</a:t>
            </a:r>
            <a:r>
              <a:rPr sz="1100" i="1" spc="-3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woman</a:t>
            </a:r>
            <a:r>
              <a:rPr sz="1100" i="1" spc="-4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nine</a:t>
            </a:r>
            <a:r>
              <a:rPr sz="1100" i="1" spc="-3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months</a:t>
            </a:r>
            <a:r>
              <a:rPr sz="1100" i="1" spc="-3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to</a:t>
            </a:r>
            <a:r>
              <a:rPr sz="1100" i="1" spc="-40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have</a:t>
            </a:r>
            <a:r>
              <a:rPr sz="1100" i="1" spc="-3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a</a:t>
            </a:r>
            <a:r>
              <a:rPr sz="1100" i="1" spc="-35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baby.</a:t>
            </a:r>
            <a:r>
              <a:rPr sz="1100" i="1" spc="2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It</a:t>
            </a:r>
            <a:r>
              <a:rPr sz="1100" i="1" spc="-40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cannot </a:t>
            </a:r>
            <a:r>
              <a:rPr sz="1100" i="1" dirty="0">
                <a:latin typeface="Arial"/>
                <a:cs typeface="Arial"/>
              </a:rPr>
              <a:t>be</a:t>
            </a:r>
            <a:r>
              <a:rPr sz="1100" i="1" spc="-3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done</a:t>
            </a:r>
            <a:r>
              <a:rPr sz="1100" i="1" spc="-3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in</a:t>
            </a:r>
            <a:r>
              <a:rPr sz="1100" i="1" spc="-3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one</a:t>
            </a:r>
            <a:r>
              <a:rPr sz="1100" i="1" spc="-3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month</a:t>
            </a:r>
            <a:r>
              <a:rPr sz="1100" i="1" spc="-3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by</a:t>
            </a:r>
            <a:r>
              <a:rPr sz="1100" i="1" spc="-3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impregnating</a:t>
            </a:r>
            <a:r>
              <a:rPr sz="1100" i="1" spc="-3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nine</a:t>
            </a:r>
            <a:r>
              <a:rPr sz="1100" i="1" spc="-35" dirty="0">
                <a:latin typeface="Arial"/>
                <a:cs typeface="Arial"/>
              </a:rPr>
              <a:t> </a:t>
            </a:r>
            <a:r>
              <a:rPr sz="1100" i="1" spc="-10" dirty="0">
                <a:latin typeface="Arial"/>
                <a:cs typeface="Arial"/>
              </a:rPr>
              <a:t>women</a:t>
            </a:r>
            <a:r>
              <a:rPr sz="1100" spc="-10" dirty="0"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marL="12700" marR="257175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Crashing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activity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will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always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subject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some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form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of </a:t>
            </a:r>
            <a:r>
              <a:rPr sz="1100" spc="-10" dirty="0">
                <a:latin typeface="Arial"/>
                <a:cs typeface="Arial"/>
              </a:rPr>
              <a:t>constraint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314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287845"/>
            <a:ext cx="4608195" cy="465455"/>
            <a:chOff x="0" y="287845"/>
            <a:chExt cx="4608195" cy="465455"/>
          </a:xfrm>
        </p:grpSpPr>
        <p:sp>
          <p:nvSpPr>
            <p:cNvPr id="4" name="object 4"/>
            <p:cNvSpPr/>
            <p:nvPr/>
          </p:nvSpPr>
          <p:spPr>
            <a:xfrm>
              <a:off x="0" y="287845"/>
              <a:ext cx="4608195" cy="144145"/>
            </a:xfrm>
            <a:custGeom>
              <a:avLst/>
              <a:gdLst/>
              <a:ahLst/>
              <a:cxnLst/>
              <a:rect l="l" t="t" r="r" b="b"/>
              <a:pathLst>
                <a:path w="4608195" h="144145">
                  <a:moveTo>
                    <a:pt x="4608004" y="0"/>
                  </a:moveTo>
                  <a:lnTo>
                    <a:pt x="0" y="0"/>
                  </a:lnTo>
                  <a:lnTo>
                    <a:pt x="0" y="143929"/>
                  </a:lnTo>
                  <a:lnTo>
                    <a:pt x="4608004" y="143929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31761"/>
              <a:ext cx="4608195" cy="321945"/>
            </a:xfrm>
            <a:custGeom>
              <a:avLst/>
              <a:gdLst/>
              <a:ahLst/>
              <a:cxnLst/>
              <a:rect l="l" t="t" r="r" b="b"/>
              <a:pathLst>
                <a:path w="4608195" h="321945">
                  <a:moveTo>
                    <a:pt x="4608004" y="0"/>
                  </a:moveTo>
                  <a:lnTo>
                    <a:pt x="0" y="0"/>
                  </a:lnTo>
                  <a:lnTo>
                    <a:pt x="0" y="321500"/>
                  </a:lnTo>
                  <a:lnTo>
                    <a:pt x="4608004" y="321500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8000" y="477339"/>
            <a:ext cx="7404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Crashing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9624" y="477339"/>
            <a:ext cx="8197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Trade-</a:t>
            </a:r>
            <a:r>
              <a:rPr sz="1400" spc="-20" dirty="0">
                <a:solidFill>
                  <a:srgbClr val="FFFFFF"/>
                </a:solidFill>
                <a:latin typeface="Arial"/>
                <a:cs typeface="Arial"/>
              </a:rPr>
              <a:t>offs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5363" y="131500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5363" y="150479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8738" y="1688211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167" y="0"/>
                </a:moveTo>
                <a:lnTo>
                  <a:pt x="0" y="0"/>
                </a:lnTo>
                <a:lnTo>
                  <a:pt x="0" y="66167"/>
                </a:lnTo>
                <a:lnTo>
                  <a:pt x="66167" y="66167"/>
                </a:lnTo>
                <a:lnTo>
                  <a:pt x="66167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4395" y="1212682"/>
            <a:ext cx="3338195" cy="149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385695" algn="just">
              <a:lnSpc>
                <a:spcPct val="113199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Increased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Cost </a:t>
            </a:r>
            <a:r>
              <a:rPr sz="1100" dirty="0">
                <a:latin typeface="Arial"/>
                <a:cs typeface="Arial"/>
              </a:rPr>
              <a:t>Increased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spc="-20" dirty="0">
                <a:latin typeface="Arial"/>
                <a:cs typeface="Arial"/>
              </a:rPr>
              <a:t>Risk</a:t>
            </a:r>
            <a:endParaRPr sz="1100">
              <a:latin typeface="Arial"/>
              <a:cs typeface="Arial"/>
            </a:endParaRPr>
          </a:p>
          <a:p>
            <a:pPr marL="289560" marR="192405" algn="just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Not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just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Schedule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Risk;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Health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&amp;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Safety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may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be </a:t>
            </a:r>
            <a:r>
              <a:rPr sz="1000" dirty="0">
                <a:latin typeface="Arial"/>
                <a:cs typeface="Arial"/>
              </a:rPr>
              <a:t>compromised,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H&amp;S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should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never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compromised.</a:t>
            </a:r>
            <a:endParaRPr sz="1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350"/>
              </a:spcBef>
            </a:pPr>
            <a:r>
              <a:rPr sz="1100" spc="-20" dirty="0">
                <a:latin typeface="Arial"/>
                <a:cs typeface="Arial"/>
              </a:rPr>
              <a:t>Typically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increased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management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effort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is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required</a:t>
            </a:r>
            <a:endParaRPr sz="1100">
              <a:latin typeface="Arial"/>
              <a:cs typeface="Arial"/>
            </a:endParaRPr>
          </a:p>
          <a:p>
            <a:pPr marL="12700" marR="5080" algn="just">
              <a:lnSpc>
                <a:spcPct val="102600"/>
              </a:lnSpc>
              <a:spcBef>
                <a:spcPts val="300"/>
              </a:spcBef>
            </a:pPr>
            <a:r>
              <a:rPr sz="1100" dirty="0">
                <a:latin typeface="Arial"/>
                <a:cs typeface="Arial"/>
              </a:rPr>
              <a:t>Crashing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may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have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detrimental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effect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35" dirty="0">
                <a:latin typeface="Arial"/>
                <a:cs typeface="Arial"/>
              </a:rPr>
              <a:t>on </a:t>
            </a:r>
            <a:r>
              <a:rPr sz="1100" dirty="0">
                <a:latin typeface="Arial"/>
                <a:cs typeface="Arial"/>
              </a:rPr>
              <a:t>other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projects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(or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operations)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being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undertaken</a:t>
            </a:r>
            <a:r>
              <a:rPr sz="1100" spc="-4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by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25" dirty="0">
                <a:latin typeface="Arial"/>
                <a:cs typeface="Arial"/>
              </a:rPr>
              <a:t>the </a:t>
            </a:r>
            <a:r>
              <a:rPr sz="1100" spc="-10" dirty="0">
                <a:latin typeface="Arial"/>
                <a:cs typeface="Arial"/>
              </a:rPr>
              <a:t>organization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5363" y="2043798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363" y="2253831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315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563806"/>
            <a:ext cx="3116243" cy="263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316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249" y="593806"/>
            <a:ext cx="3483743" cy="230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317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249" y="593806"/>
            <a:ext cx="3513742" cy="260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318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249" y="593806"/>
            <a:ext cx="3513742" cy="260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319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528035" cy="25830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249" y="593806"/>
            <a:ext cx="3483743" cy="260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320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0249" y="683806"/>
            <a:ext cx="3247493" cy="242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321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4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4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Crashing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63" y="1302905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8738" y="1486331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167" y="0"/>
                </a:moveTo>
                <a:lnTo>
                  <a:pt x="0" y="0"/>
                </a:lnTo>
                <a:lnTo>
                  <a:pt x="0" y="66167"/>
                </a:lnTo>
                <a:lnTo>
                  <a:pt x="66167" y="66167"/>
                </a:lnTo>
                <a:lnTo>
                  <a:pt x="66167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738" y="1941817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167" y="0"/>
                </a:moveTo>
                <a:lnTo>
                  <a:pt x="0" y="0"/>
                </a:lnTo>
                <a:lnTo>
                  <a:pt x="0" y="66166"/>
                </a:lnTo>
                <a:lnTo>
                  <a:pt x="66167" y="66166"/>
                </a:lnTo>
                <a:lnTo>
                  <a:pt x="66167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78738" y="2549144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167" y="0"/>
                </a:moveTo>
                <a:lnTo>
                  <a:pt x="0" y="0"/>
                </a:lnTo>
                <a:lnTo>
                  <a:pt x="0" y="66167"/>
                </a:lnTo>
                <a:lnTo>
                  <a:pt x="66167" y="66167"/>
                </a:lnTo>
                <a:lnTo>
                  <a:pt x="66167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7294" y="1010790"/>
            <a:ext cx="3894454" cy="194627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1100" dirty="0">
                <a:latin typeface="Arial"/>
                <a:cs typeface="Arial"/>
              </a:rPr>
              <a:t>If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you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crash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consider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following:</a:t>
            </a:r>
            <a:endParaRPr sz="1100">
              <a:latin typeface="Arial"/>
              <a:cs typeface="Arial"/>
            </a:endParaRPr>
          </a:p>
          <a:p>
            <a:pPr marL="566420" marR="149225" indent="-277495">
              <a:lnSpc>
                <a:spcPct val="106400"/>
              </a:lnSpc>
              <a:spcBef>
                <a:spcPts val="90"/>
              </a:spcBef>
            </a:pPr>
            <a:r>
              <a:rPr sz="1100" dirty="0">
                <a:latin typeface="Arial"/>
                <a:cs typeface="Arial"/>
              </a:rPr>
              <a:t>If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you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crashing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bring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back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on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schedule: </a:t>
            </a:r>
            <a:r>
              <a:rPr sz="1000" dirty="0">
                <a:latin typeface="Arial"/>
                <a:cs typeface="Arial"/>
              </a:rPr>
              <a:t>Don’t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crash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early;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you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need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crash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early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activities </a:t>
            </a:r>
            <a:r>
              <a:rPr sz="1000" dirty="0">
                <a:latin typeface="Arial"/>
                <a:cs typeface="Arial"/>
              </a:rPr>
              <a:t>then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chances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are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that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schedule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wrong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first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195"/>
              </a:lnSpc>
            </a:pPr>
            <a:r>
              <a:rPr sz="1000" dirty="0">
                <a:latin typeface="Arial"/>
                <a:cs typeface="Arial"/>
              </a:rPr>
              <a:t>place,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there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has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been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delay.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Better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get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EOT.</a:t>
            </a:r>
            <a:endParaRPr sz="1000">
              <a:latin typeface="Arial"/>
              <a:cs typeface="Arial"/>
            </a:endParaRPr>
          </a:p>
          <a:p>
            <a:pPr marL="566420" marR="5080">
              <a:lnSpc>
                <a:spcPts val="1200"/>
              </a:lnSpc>
              <a:spcBef>
                <a:spcPts val="35"/>
              </a:spcBef>
            </a:pPr>
            <a:r>
              <a:rPr sz="1000" spc="-50" dirty="0">
                <a:latin typeface="Arial"/>
                <a:cs typeface="Arial"/>
              </a:rPr>
              <a:t>You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can’t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crash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what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you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have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already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done,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or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what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is </a:t>
            </a:r>
            <a:r>
              <a:rPr sz="1000" dirty="0">
                <a:latin typeface="Arial"/>
                <a:cs typeface="Arial"/>
              </a:rPr>
              <a:t>already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progress.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Crashing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tasks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while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in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progress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tends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lead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confusion.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Better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look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ahead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plan</a:t>
            </a:r>
            <a:r>
              <a:rPr sz="1000" spc="-25" dirty="0">
                <a:latin typeface="Arial"/>
                <a:cs typeface="Arial"/>
              </a:rPr>
              <a:t> the </a:t>
            </a:r>
            <a:r>
              <a:rPr sz="1000" dirty="0">
                <a:latin typeface="Arial"/>
                <a:cs typeface="Arial"/>
              </a:rPr>
              <a:t>crashing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activity.</a:t>
            </a:r>
            <a:endParaRPr sz="1000">
              <a:latin typeface="Arial"/>
              <a:cs typeface="Arial"/>
            </a:endParaRPr>
          </a:p>
          <a:p>
            <a:pPr marL="566420">
              <a:lnSpc>
                <a:spcPts val="1140"/>
              </a:lnSpc>
            </a:pPr>
            <a:r>
              <a:rPr sz="1000" dirty="0">
                <a:latin typeface="Arial"/>
                <a:cs typeface="Arial"/>
              </a:rPr>
              <a:t>Crashing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construction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project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can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put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too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many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people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in</a:t>
            </a:r>
            <a:endParaRPr sz="1000">
              <a:latin typeface="Arial"/>
              <a:cs typeface="Arial"/>
            </a:endParaRPr>
          </a:p>
          <a:p>
            <a:pPr marL="566420" marR="208915">
              <a:lnSpc>
                <a:spcPts val="1200"/>
              </a:lnSpc>
              <a:spcBef>
                <a:spcPts val="40"/>
              </a:spcBef>
            </a:pP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same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physical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location,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thus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impeding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progress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and </a:t>
            </a:r>
            <a:r>
              <a:rPr sz="1000" dirty="0">
                <a:latin typeface="Arial"/>
                <a:cs typeface="Arial"/>
              </a:rPr>
              <a:t>reducing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productivity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322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PMBOK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Processes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sz="14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4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Crashing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63" y="1606867"/>
            <a:ext cx="73025" cy="73025"/>
          </a:xfrm>
          <a:custGeom>
            <a:avLst/>
            <a:gdLst/>
            <a:ahLst/>
            <a:cxnLst/>
            <a:rect l="l" t="t" r="r" b="b"/>
            <a:pathLst>
              <a:path w="73025" h="73025">
                <a:moveTo>
                  <a:pt x="72453" y="0"/>
                </a:moveTo>
                <a:lnTo>
                  <a:pt x="0" y="0"/>
                </a:lnTo>
                <a:lnTo>
                  <a:pt x="0" y="72453"/>
                </a:lnTo>
                <a:lnTo>
                  <a:pt x="72453" y="72453"/>
                </a:lnTo>
                <a:lnTo>
                  <a:pt x="72453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8738" y="1790293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167" y="0"/>
                </a:moveTo>
                <a:lnTo>
                  <a:pt x="0" y="0"/>
                </a:lnTo>
                <a:lnTo>
                  <a:pt x="0" y="66166"/>
                </a:lnTo>
                <a:lnTo>
                  <a:pt x="66167" y="66166"/>
                </a:lnTo>
                <a:lnTo>
                  <a:pt x="66167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8738" y="2093950"/>
            <a:ext cx="66675" cy="66675"/>
          </a:xfrm>
          <a:custGeom>
            <a:avLst/>
            <a:gdLst/>
            <a:ahLst/>
            <a:cxnLst/>
            <a:rect l="l" t="t" r="r" b="b"/>
            <a:pathLst>
              <a:path w="66675" h="66675">
                <a:moveTo>
                  <a:pt x="66167" y="0"/>
                </a:moveTo>
                <a:lnTo>
                  <a:pt x="0" y="0"/>
                </a:lnTo>
                <a:lnTo>
                  <a:pt x="0" y="66166"/>
                </a:lnTo>
                <a:lnTo>
                  <a:pt x="66167" y="66166"/>
                </a:lnTo>
                <a:lnTo>
                  <a:pt x="66167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7294" y="1314752"/>
            <a:ext cx="3876675" cy="11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795020" indent="-277495">
              <a:lnSpc>
                <a:spcPct val="113199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If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you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must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crash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project,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consider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following: </a:t>
            </a:r>
            <a:r>
              <a:rPr sz="1100" dirty="0">
                <a:latin typeface="Arial"/>
                <a:cs typeface="Arial"/>
              </a:rPr>
              <a:t>Financial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Aspects</a:t>
            </a:r>
            <a:endParaRPr sz="1100">
              <a:latin typeface="Arial"/>
              <a:cs typeface="Arial"/>
            </a:endParaRPr>
          </a:p>
          <a:p>
            <a:pPr marL="56642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Arial"/>
                <a:cs typeface="Arial"/>
              </a:rPr>
              <a:t>If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LD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clause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exists,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compare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crash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costs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against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LD’s. </a:t>
            </a:r>
            <a:r>
              <a:rPr sz="1000" dirty="0">
                <a:latin typeface="Arial"/>
                <a:cs typeface="Arial"/>
              </a:rPr>
              <a:t>It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may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cheaper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pay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LD’s</a:t>
            </a:r>
            <a:endParaRPr sz="1000">
              <a:latin typeface="Arial"/>
              <a:cs typeface="Arial"/>
            </a:endParaRPr>
          </a:p>
          <a:p>
            <a:pPr marL="566420" marR="93980">
              <a:lnSpc>
                <a:spcPts val="1200"/>
              </a:lnSpc>
              <a:spcBef>
                <a:spcPts val="30"/>
              </a:spcBef>
            </a:pPr>
            <a:r>
              <a:rPr sz="1000" dirty="0">
                <a:latin typeface="Arial"/>
                <a:cs typeface="Arial"/>
              </a:rPr>
              <a:t>Make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sure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you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understand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effects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crashing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on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the </a:t>
            </a:r>
            <a:r>
              <a:rPr sz="1000" dirty="0">
                <a:latin typeface="Arial"/>
                <a:cs typeface="Arial"/>
              </a:rPr>
              <a:t>financial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aspects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of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the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project.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i.e.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if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25%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added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to</a:t>
            </a:r>
            <a:r>
              <a:rPr sz="1000" spc="-25" dirty="0">
                <a:latin typeface="Arial"/>
                <a:cs typeface="Arial"/>
              </a:rPr>
              <a:t> the </a:t>
            </a:r>
            <a:r>
              <a:rPr sz="1000" dirty="0">
                <a:latin typeface="Arial"/>
                <a:cs typeface="Arial"/>
              </a:rPr>
              <a:t>project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cost,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will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it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still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be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financially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viable?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323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276033" cy="25200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276033" cy="25200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276033" cy="25200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276033" cy="25200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276033" cy="25200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276033" cy="25200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276033" cy="25200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39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2996" y="652540"/>
            <a:ext cx="3433534" cy="154351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276033" cy="25200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40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276033" cy="25200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41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276033" cy="25200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42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276033" cy="25200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43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276033" cy="25200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44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276033" cy="26460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45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524098" cy="25830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46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118531" cy="25200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47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307533" cy="25830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48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4001" y="652540"/>
            <a:ext cx="2831091" cy="26460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49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2996" y="652540"/>
            <a:ext cx="3433534" cy="226802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995" y="1314046"/>
            <a:ext cx="3528035" cy="19530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50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995" y="1314046"/>
            <a:ext cx="3465034" cy="19530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51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995" y="621039"/>
            <a:ext cx="3528035" cy="26460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52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995" y="621039"/>
            <a:ext cx="3681599" cy="26460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53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995" y="621039"/>
            <a:ext cx="3528035" cy="26460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54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995" y="621039"/>
            <a:ext cx="3213032" cy="26460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55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995" y="621039"/>
            <a:ext cx="2677527" cy="26460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56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995" y="621039"/>
            <a:ext cx="2520025" cy="26460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57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995" y="621039"/>
            <a:ext cx="2992530" cy="26460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58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995" y="621039"/>
            <a:ext cx="3622536" cy="26499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59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904542"/>
            <a:ext cx="3276033" cy="211052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995" y="621039"/>
            <a:ext cx="3622536" cy="26499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60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49993" cy="2523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61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49993" cy="2523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62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502492" cy="2523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63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49993" cy="2523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64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49993" cy="2523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65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49993" cy="2523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66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49993" cy="2523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67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79993" cy="2523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68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49993" cy="2523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69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496" y="621039"/>
            <a:ext cx="3587098" cy="261452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509992" cy="25274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70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7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71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38806"/>
            <a:ext cx="3509992" cy="2534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72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4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73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49993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74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0056"/>
            <a:ext cx="3449993" cy="25237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75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4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76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509992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77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4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78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7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79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150031" cy="25515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9874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80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509992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81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7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82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4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83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4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84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509992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85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4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86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4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87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49993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88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4999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89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1009650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Project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Scheduling</a:t>
            </a:r>
            <a:r>
              <a:rPr sz="600" spc="-3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Basics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496" y="652540"/>
            <a:ext cx="3528035" cy="25790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999" y="653806"/>
            <a:ext cx="3487493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90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Arrow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249" y="653806"/>
            <a:ext cx="3491243" cy="251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91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0" y="431761"/>
            <a:ext cx="4608195" cy="321945"/>
          </a:xfrm>
          <a:prstGeom prst="rect">
            <a:avLst/>
          </a:prstGeom>
          <a:solidFill>
            <a:srgbClr val="3333B2"/>
          </a:solidFill>
        </p:spPr>
        <p:txBody>
          <a:bodyPr vert="horz" wrap="square" lIns="0" tIns="6223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490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Basic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/>
                <a:cs typeface="Arial"/>
              </a:rPr>
              <a:t>Scheduling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92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5650" y="1644878"/>
            <a:ext cx="3996690" cy="231140"/>
          </a:xfrm>
          <a:prstGeom prst="rect">
            <a:avLst/>
          </a:prstGeom>
          <a:solidFill>
            <a:srgbClr val="262685"/>
          </a:solidFill>
        </p:spPr>
        <p:txBody>
          <a:bodyPr vert="horz" wrap="square" lIns="0" tIns="13335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1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5650" y="1875675"/>
            <a:ext cx="3996690" cy="257175"/>
          </a:xfrm>
          <a:prstGeom prst="rect">
            <a:avLst/>
          </a:prstGeom>
          <a:solidFill>
            <a:srgbClr val="E9E9F2"/>
          </a:solidFill>
        </p:spPr>
        <p:txBody>
          <a:bodyPr vert="horz" wrap="square" lIns="0" tIns="32384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254"/>
              </a:spcBef>
            </a:pPr>
            <a:r>
              <a:rPr sz="1100" dirty="0">
                <a:latin typeface="Arial"/>
                <a:cs typeface="Arial"/>
              </a:rPr>
              <a:t>Precedence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Diagrams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3999" y="683806"/>
            <a:ext cx="2969994" cy="236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93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99" y="683806"/>
            <a:ext cx="3003743" cy="25124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94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1133805"/>
            <a:ext cx="3479993" cy="203999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95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1769996" cy="254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96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146243" cy="257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97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142493" cy="257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98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-42195"/>
            <a:ext cx="953769" cy="31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57400"/>
              </a:lnSpc>
              <a:spcBef>
                <a:spcPts val="100"/>
              </a:spcBef>
            </a:pP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Project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Management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&amp;</a:t>
            </a:r>
            <a:r>
              <a:rPr sz="600" spc="-25" dirty="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BIM</a:t>
            </a:r>
            <a:r>
              <a:rPr sz="6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Activity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on</a:t>
            </a:r>
            <a:r>
              <a:rPr sz="600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 Node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7845"/>
            <a:ext cx="4608195" cy="144145"/>
          </a:xfrm>
          <a:custGeom>
            <a:avLst/>
            <a:gdLst/>
            <a:ahLst/>
            <a:cxnLst/>
            <a:rect l="l" t="t" r="r" b="b"/>
            <a:pathLst>
              <a:path w="4608195" h="144145">
                <a:moveTo>
                  <a:pt x="4608004" y="0"/>
                </a:moveTo>
                <a:lnTo>
                  <a:pt x="0" y="0"/>
                </a:lnTo>
                <a:lnTo>
                  <a:pt x="0" y="143929"/>
                </a:lnTo>
                <a:lnTo>
                  <a:pt x="4608004" y="143929"/>
                </a:lnTo>
                <a:lnTo>
                  <a:pt x="4608004" y="0"/>
                </a:lnTo>
                <a:close/>
              </a:path>
            </a:pathLst>
          </a:custGeom>
          <a:solidFill>
            <a:srgbClr val="26268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3999" y="623806"/>
            <a:ext cx="3146243" cy="257999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  <a:t>99</a:t>
            </a:fld>
            <a:r>
              <a:rPr spc="-60" dirty="0"/>
              <a:t> </a:t>
            </a:r>
            <a:r>
              <a:rPr spc="-10" dirty="0"/>
              <a:t>/</a:t>
            </a:r>
            <a:r>
              <a:rPr spc="-55" dirty="0"/>
              <a:t> </a:t>
            </a:r>
            <a:r>
              <a:rPr spc="-25" dirty="0"/>
              <a:t>324</a:t>
            </a: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5077</Words>
  <Application>Microsoft Office PowerPoint</Application>
  <PresentationFormat>Custom</PresentationFormat>
  <Paragraphs>909</Paragraphs>
  <Slides>323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323</vt:i4>
      </vt:variant>
    </vt:vector>
  </HeadingPairs>
  <TitlesOfParts>
    <vt:vector size="330" baseType="lpstr">
      <vt:lpstr>Arial</vt:lpstr>
      <vt:lpstr>Book Antiqua</vt:lpstr>
      <vt:lpstr>Calibri</vt:lpstr>
      <vt:lpstr>Garamond</vt:lpstr>
      <vt:lpstr>Gill Sans MT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Vesey</dc:creator>
  <cp:lastModifiedBy>Paul.Vesey</cp:lastModifiedBy>
  <cp:revision>1</cp:revision>
  <dcterms:created xsi:type="dcterms:W3CDTF">2022-11-30T10:14:50Z</dcterms:created>
  <dcterms:modified xsi:type="dcterms:W3CDTF">2022-12-02T10:21:19Z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2022-11-27T00:00:00Z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2022-11-30T00:00:00Z</vt:filetime>
  </property>
  <property fmtid="{D5CDD505-2E9C-101B-9397-08002B2CF9AE}" pid="5" name="PTEX.Fullbanner">
    <vt:lpwstr>This is MiKTeX-pdfTeX 4.0.1 (1.40.21)</vt:lpwstr>
  </property>
  <property fmtid="{D5CDD505-2E9C-101B-9397-08002B2CF9AE}" pid="6" name="Producer">
    <vt:lpwstr>MiKTeX pdfTeX-1.40.21</vt:lpwstr>
  </property>
</Properties>
</file>